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26"/>
  </p:notesMasterIdLst>
  <p:sldIdLst>
    <p:sldId id="281" r:id="rId3"/>
    <p:sldId id="283" r:id="rId4"/>
    <p:sldId id="270" r:id="rId5"/>
    <p:sldId id="269" r:id="rId6"/>
    <p:sldId id="268" r:id="rId7"/>
    <p:sldId id="267" r:id="rId8"/>
    <p:sldId id="266" r:id="rId9"/>
    <p:sldId id="257" r:id="rId10"/>
    <p:sldId id="258" r:id="rId11"/>
    <p:sldId id="259" r:id="rId12"/>
    <p:sldId id="260" r:id="rId13"/>
    <p:sldId id="265" r:id="rId14"/>
    <p:sldId id="274" r:id="rId15"/>
    <p:sldId id="263" r:id="rId16"/>
    <p:sldId id="276" r:id="rId17"/>
    <p:sldId id="277" r:id="rId18"/>
    <p:sldId id="278" r:id="rId19"/>
    <p:sldId id="279" r:id="rId20"/>
    <p:sldId id="280" r:id="rId21"/>
    <p:sldId id="271" r:id="rId22"/>
    <p:sldId id="272" r:id="rId23"/>
    <p:sldId id="273"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5" d="100"/>
          <a:sy n="115" d="100"/>
        </p:scale>
        <p:origin x="91"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latin typeface="Times New Roman" panose="02020603050405020304" pitchFamily="18" charset="0"/>
                <a:cs typeface="Times New Roman" panose="02020603050405020304" pitchFamily="18" charset="0"/>
              </a:rPr>
              <a:t>CO2 emissions from manufacturing industries and construction</a:t>
            </a:r>
          </a:p>
          <a:p>
            <a:pPr>
              <a:defRPr/>
            </a:pPr>
            <a:r>
              <a:rPr lang="en-US" b="1" dirty="0">
                <a:latin typeface="Times New Roman" panose="02020603050405020304" pitchFamily="18" charset="0"/>
                <a:cs typeface="Times New Roman" panose="02020603050405020304" pitchFamily="18" charset="0"/>
              </a:rPr>
              <a:t>(% of total fuel combustion)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CO2 emissions from manufacturing industries and construction (% of total fuel combustion)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Sheet1!$A$2:$A$10</c:f>
              <c:numCache>
                <c:formatCode>General</c:formatCode>
                <c:ptCount val="9"/>
                <c:pt idx="1">
                  <c:v>2007</c:v>
                </c:pt>
                <c:pt idx="2">
                  <c:v>2008</c:v>
                </c:pt>
                <c:pt idx="3">
                  <c:v>2009</c:v>
                </c:pt>
                <c:pt idx="4">
                  <c:v>2010</c:v>
                </c:pt>
                <c:pt idx="5">
                  <c:v>2011</c:v>
                </c:pt>
                <c:pt idx="6">
                  <c:v>2012</c:v>
                </c:pt>
                <c:pt idx="7">
                  <c:v>2013</c:v>
                </c:pt>
                <c:pt idx="8">
                  <c:v>2014</c:v>
                </c:pt>
              </c:numCache>
            </c:numRef>
          </c:xVal>
          <c:yVal>
            <c:numRef>
              <c:f>Sheet1!$B$2:$B$10</c:f>
              <c:numCache>
                <c:formatCode>0.00000000</c:formatCode>
                <c:ptCount val="9"/>
                <c:pt idx="1">
                  <c:v>16.085790880000001</c:v>
                </c:pt>
                <c:pt idx="2">
                  <c:v>17.176413019999998</c:v>
                </c:pt>
                <c:pt idx="3">
                  <c:v>18.53281853</c:v>
                </c:pt>
                <c:pt idx="4">
                  <c:v>18.395185560000002</c:v>
                </c:pt>
                <c:pt idx="5">
                  <c:v>17.379879880000001</c:v>
                </c:pt>
                <c:pt idx="6">
                  <c:v>17.905759159999999</c:v>
                </c:pt>
                <c:pt idx="7">
                  <c:v>17.785234899999999</c:v>
                </c:pt>
                <c:pt idx="8">
                  <c:v>16.348161229999999</c:v>
                </c:pt>
              </c:numCache>
            </c:numRef>
          </c:yVal>
          <c:smooth val="0"/>
          <c:extLst>
            <c:ext xmlns:c16="http://schemas.microsoft.com/office/drawing/2014/chart" uri="{C3380CC4-5D6E-409C-BE32-E72D297353CC}">
              <c16:uniqueId val="{00000000-DCB1-4AE9-9087-71A2C03B1CCC}"/>
            </c:ext>
          </c:extLst>
        </c:ser>
        <c:dLbls>
          <c:showLegendKey val="0"/>
          <c:showVal val="0"/>
          <c:showCatName val="0"/>
          <c:showSerName val="0"/>
          <c:showPercent val="0"/>
          <c:showBubbleSize val="0"/>
        </c:dLbls>
        <c:axId val="1931597871"/>
        <c:axId val="1931598351"/>
      </c:scatterChart>
      <c:valAx>
        <c:axId val="19315978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1598351"/>
        <c:crosses val="autoZero"/>
        <c:crossBetween val="midCat"/>
      </c:valAx>
      <c:valAx>
        <c:axId val="1931598351"/>
        <c:scaling>
          <c:orientation val="minMax"/>
        </c:scaling>
        <c:delete val="0"/>
        <c:axPos val="l"/>
        <c:majorGridlines>
          <c:spPr>
            <a:ln w="9525" cap="flat" cmpd="sng" algn="ctr">
              <a:solidFill>
                <a:schemeClr val="tx1">
                  <a:lumMod val="15000"/>
                  <a:lumOff val="85000"/>
                </a:schemeClr>
              </a:solidFill>
              <a:round/>
            </a:ln>
            <a:effectLst/>
          </c:spPr>
        </c:majorGridlines>
        <c:numFmt formatCode="0.000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15978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latin typeface="Times New Roman" panose="02020603050405020304" pitchFamily="18" charset="0"/>
                <a:cs typeface="Times New Roman" panose="02020603050405020304" pitchFamily="18" charset="0"/>
              </a:rPr>
              <a:t>CO2 emissions from electricity and heat production </a:t>
            </a:r>
          </a:p>
          <a:p>
            <a:pPr>
              <a:defRPr/>
            </a:pPr>
            <a:r>
              <a:rPr lang="en-US" b="1" dirty="0">
                <a:latin typeface="Times New Roman" panose="02020603050405020304" pitchFamily="18" charset="0"/>
                <a:cs typeface="Times New Roman" panose="02020603050405020304" pitchFamily="18" charset="0"/>
              </a:rPr>
              <a:t>(% of total fuel combustion)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CO2 emissions from electricity and heat production (% of total fuel combustion)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Sheet1!$A$2:$A$10</c:f>
              <c:numCache>
                <c:formatCode>General</c:formatCode>
                <c:ptCount val="9"/>
                <c:pt idx="1">
                  <c:v>2007</c:v>
                </c:pt>
                <c:pt idx="2">
                  <c:v>2008</c:v>
                </c:pt>
                <c:pt idx="3">
                  <c:v>2009</c:v>
                </c:pt>
                <c:pt idx="4">
                  <c:v>2010</c:v>
                </c:pt>
                <c:pt idx="5">
                  <c:v>2011</c:v>
                </c:pt>
                <c:pt idx="6">
                  <c:v>2012</c:v>
                </c:pt>
                <c:pt idx="7">
                  <c:v>2013</c:v>
                </c:pt>
                <c:pt idx="8">
                  <c:v>2014</c:v>
                </c:pt>
              </c:numCache>
            </c:numRef>
          </c:xVal>
          <c:yVal>
            <c:numRef>
              <c:f>Sheet1!$B$2:$B$10</c:f>
              <c:numCache>
                <c:formatCode>General</c:formatCode>
                <c:ptCount val="9"/>
                <c:pt idx="1">
                  <c:v>48.47184987</c:v>
                </c:pt>
                <c:pt idx="2">
                  <c:v>48.372889649999998</c:v>
                </c:pt>
                <c:pt idx="3">
                  <c:v>48.603225070000001</c:v>
                </c:pt>
                <c:pt idx="4">
                  <c:v>48.64593781</c:v>
                </c:pt>
                <c:pt idx="5">
                  <c:v>47.447447449999999</c:v>
                </c:pt>
                <c:pt idx="6">
                  <c:v>49.267015710000003</c:v>
                </c:pt>
                <c:pt idx="7">
                  <c:v>52.114093959999998</c:v>
                </c:pt>
                <c:pt idx="8">
                  <c:v>52.80231251</c:v>
                </c:pt>
              </c:numCache>
            </c:numRef>
          </c:yVal>
          <c:smooth val="0"/>
          <c:extLst>
            <c:ext xmlns:c16="http://schemas.microsoft.com/office/drawing/2014/chart" uri="{C3380CC4-5D6E-409C-BE32-E72D297353CC}">
              <c16:uniqueId val="{00000000-D437-4050-8CB6-E82D56106119}"/>
            </c:ext>
          </c:extLst>
        </c:ser>
        <c:dLbls>
          <c:showLegendKey val="0"/>
          <c:showVal val="0"/>
          <c:showCatName val="0"/>
          <c:showSerName val="0"/>
          <c:showPercent val="0"/>
          <c:showBubbleSize val="0"/>
        </c:dLbls>
        <c:axId val="1127951199"/>
        <c:axId val="1127947359"/>
      </c:scatterChart>
      <c:valAx>
        <c:axId val="11279511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7947359"/>
        <c:crosses val="autoZero"/>
        <c:crossBetween val="midCat"/>
      </c:valAx>
      <c:valAx>
        <c:axId val="11279473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79511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latin typeface="Times New Roman" panose="02020603050405020304" pitchFamily="18" charset="0"/>
                <a:cs typeface="Times New Roman" panose="02020603050405020304" pitchFamily="18" charset="0"/>
              </a:rPr>
              <a:t>CO2 emissions from gaseous fuel consumption </a:t>
            </a:r>
          </a:p>
          <a:p>
            <a:pPr>
              <a:defRPr/>
            </a:pPr>
            <a:r>
              <a:rPr lang="en-US" b="1" dirty="0">
                <a:latin typeface="Times New Roman" panose="02020603050405020304" pitchFamily="18" charset="0"/>
                <a:cs typeface="Times New Roman" panose="02020603050405020304" pitchFamily="18" charset="0"/>
              </a:rPr>
              <a:t>(% of total</a:t>
            </a:r>
            <a:r>
              <a:rPr lang="en-US" b="1" baseline="0" dirty="0">
                <a:latin typeface="Times New Roman" panose="02020603050405020304" pitchFamily="18" charset="0"/>
                <a:cs typeface="Times New Roman" panose="02020603050405020304" pitchFamily="18" charset="0"/>
              </a:rPr>
              <a:t> fuel consumption</a:t>
            </a:r>
            <a:r>
              <a:rPr lang="en-US" b="1" dirty="0">
                <a:latin typeface="Times New Roman" panose="02020603050405020304" pitchFamily="18" charset="0"/>
                <a:cs typeface="Times New Roman" panose="02020603050405020304" pitchFamily="18" charset="0"/>
              </a:rPr>
              <a: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CO2 emissions from gaseous fuel consumption (% of total)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Sheet1!$A$2:$A$12</c:f>
              <c:numCache>
                <c:formatCode>General</c:formatCode>
                <c:ptCount val="11"/>
                <c:pt idx="1">
                  <c:v>2007</c:v>
                </c:pt>
                <c:pt idx="2">
                  <c:v>2008</c:v>
                </c:pt>
                <c:pt idx="3">
                  <c:v>2009</c:v>
                </c:pt>
                <c:pt idx="4">
                  <c:v>2010</c:v>
                </c:pt>
                <c:pt idx="5">
                  <c:v>2011</c:v>
                </c:pt>
                <c:pt idx="6">
                  <c:v>2012</c:v>
                </c:pt>
                <c:pt idx="7">
                  <c:v>2013</c:v>
                </c:pt>
                <c:pt idx="8">
                  <c:v>2014</c:v>
                </c:pt>
                <c:pt idx="9">
                  <c:v>2015</c:v>
                </c:pt>
                <c:pt idx="10">
                  <c:v>2016</c:v>
                </c:pt>
              </c:numCache>
            </c:numRef>
          </c:xVal>
          <c:yVal>
            <c:numRef>
              <c:f>Sheet1!$B$2:$B$12</c:f>
              <c:numCache>
                <c:formatCode>General</c:formatCode>
                <c:ptCount val="11"/>
                <c:pt idx="1">
                  <c:v>77.924956570000006</c:v>
                </c:pt>
                <c:pt idx="2">
                  <c:v>77.564369889999995</c:v>
                </c:pt>
                <c:pt idx="3">
                  <c:v>79.264560889999998</c:v>
                </c:pt>
                <c:pt idx="4">
                  <c:v>77.958187030000005</c:v>
                </c:pt>
                <c:pt idx="5">
                  <c:v>72.875055130000007</c:v>
                </c:pt>
                <c:pt idx="6">
                  <c:v>71.993093639999998</c:v>
                </c:pt>
                <c:pt idx="7">
                  <c:v>71.590638819999995</c:v>
                </c:pt>
                <c:pt idx="8">
                  <c:v>72.052526650000004</c:v>
                </c:pt>
                <c:pt idx="9">
                  <c:v>68.045893430046036</c:v>
                </c:pt>
                <c:pt idx="10">
                  <c:v>72.678607268782216</c:v>
                </c:pt>
              </c:numCache>
            </c:numRef>
          </c:yVal>
          <c:smooth val="0"/>
          <c:extLst>
            <c:ext xmlns:c16="http://schemas.microsoft.com/office/drawing/2014/chart" uri="{C3380CC4-5D6E-409C-BE32-E72D297353CC}">
              <c16:uniqueId val="{00000000-D001-4A98-8626-FF750A04A20A}"/>
            </c:ext>
          </c:extLst>
        </c:ser>
        <c:dLbls>
          <c:showLegendKey val="0"/>
          <c:showVal val="0"/>
          <c:showCatName val="0"/>
          <c:showSerName val="0"/>
          <c:showPercent val="0"/>
          <c:showBubbleSize val="0"/>
        </c:dLbls>
        <c:axId val="1733229071"/>
        <c:axId val="1733230031"/>
      </c:scatterChart>
      <c:valAx>
        <c:axId val="17332290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3230031"/>
        <c:crosses val="autoZero"/>
        <c:crossBetween val="midCat"/>
      </c:valAx>
      <c:valAx>
        <c:axId val="17332300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32290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latin typeface="Times New Roman" panose="02020603050405020304" pitchFamily="18" charset="0"/>
                <a:cs typeface="Times New Roman" panose="02020603050405020304" pitchFamily="18" charset="0"/>
              </a:rPr>
              <a:t>CO2 emissions from liquid fuel consumption </a:t>
            </a:r>
          </a:p>
          <a:p>
            <a:pPr>
              <a:defRPr/>
            </a:pPr>
            <a:r>
              <a:rPr lang="en-US" b="1" dirty="0">
                <a:latin typeface="Times New Roman" panose="02020603050405020304" pitchFamily="18" charset="0"/>
                <a:cs typeface="Times New Roman" panose="02020603050405020304" pitchFamily="18" charset="0"/>
              </a:rPr>
              <a:t>(% of total fuel consumption)</a:t>
            </a:r>
          </a:p>
        </c:rich>
      </c:tx>
      <c:layout>
        <c:manualLayout>
          <c:xMode val="edge"/>
          <c:yMode val="edge"/>
          <c:x val="0.21874212598425194"/>
          <c:y val="3.281249798151464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458538385826774E-2"/>
          <c:y val="0.18684392305340039"/>
          <c:w val="0.91740083661417327"/>
          <c:h val="0.74587458502247883"/>
        </c:manualLayout>
      </c:layout>
      <c:scatterChart>
        <c:scatterStyle val="lineMarker"/>
        <c:varyColors val="0"/>
        <c:ser>
          <c:idx val="0"/>
          <c:order val="0"/>
          <c:tx>
            <c:strRef>
              <c:f>Sheet1!$B$1</c:f>
              <c:strCache>
                <c:ptCount val="1"/>
                <c:pt idx="0">
                  <c:v>CO2 emissions from liquid fuel consumption (% of total)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Sheet1!$A$2:$A$14</c:f>
              <c:numCache>
                <c:formatCode>General</c:formatCode>
                <c:ptCount val="13"/>
                <c:pt idx="1">
                  <c:v>2007</c:v>
                </c:pt>
                <c:pt idx="2">
                  <c:v>2008</c:v>
                </c:pt>
                <c:pt idx="3">
                  <c:v>2009</c:v>
                </c:pt>
                <c:pt idx="4">
                  <c:v>2010</c:v>
                </c:pt>
                <c:pt idx="5">
                  <c:v>2011</c:v>
                </c:pt>
                <c:pt idx="6">
                  <c:v>2012</c:v>
                </c:pt>
                <c:pt idx="7">
                  <c:v>2013</c:v>
                </c:pt>
                <c:pt idx="8">
                  <c:v>2014</c:v>
                </c:pt>
                <c:pt idx="9">
                  <c:v>2015</c:v>
                </c:pt>
                <c:pt idx="10">
                  <c:v>2016</c:v>
                </c:pt>
              </c:numCache>
            </c:numRef>
          </c:xVal>
          <c:yVal>
            <c:numRef>
              <c:f>Sheet1!$B$2:$B$14</c:f>
              <c:numCache>
                <c:formatCode>General</c:formatCode>
                <c:ptCount val="13"/>
                <c:pt idx="1">
                  <c:v>26.79545143</c:v>
                </c:pt>
                <c:pt idx="2">
                  <c:v>23.846964889999999</c:v>
                </c:pt>
                <c:pt idx="3">
                  <c:v>22.346165360000001</c:v>
                </c:pt>
                <c:pt idx="4">
                  <c:v>21.45245749</c:v>
                </c:pt>
                <c:pt idx="5">
                  <c:v>24.64207828</c:v>
                </c:pt>
                <c:pt idx="6">
                  <c:v>25.679749959999999</c:v>
                </c:pt>
                <c:pt idx="7">
                  <c:v>23.062512380000001</c:v>
                </c:pt>
                <c:pt idx="8">
                  <c:v>24.760871470000001</c:v>
                </c:pt>
                <c:pt idx="9">
                  <c:v>20.50635095550286</c:v>
                </c:pt>
                <c:pt idx="10">
                  <c:v>20.950733658801195</c:v>
                </c:pt>
              </c:numCache>
            </c:numRef>
          </c:yVal>
          <c:smooth val="0"/>
          <c:extLst>
            <c:ext xmlns:c16="http://schemas.microsoft.com/office/drawing/2014/chart" uri="{C3380CC4-5D6E-409C-BE32-E72D297353CC}">
              <c16:uniqueId val="{00000000-6F89-4DC4-8B57-4C2F3828ED23}"/>
            </c:ext>
          </c:extLst>
        </c:ser>
        <c:dLbls>
          <c:showLegendKey val="0"/>
          <c:showVal val="0"/>
          <c:showCatName val="0"/>
          <c:showSerName val="0"/>
          <c:showPercent val="0"/>
          <c:showBubbleSize val="0"/>
        </c:dLbls>
        <c:axId val="1644364207"/>
        <c:axId val="1644366607"/>
      </c:scatterChart>
      <c:valAx>
        <c:axId val="16443642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4366607"/>
        <c:crosses val="autoZero"/>
        <c:crossBetween val="midCat"/>
      </c:valAx>
      <c:valAx>
        <c:axId val="16443666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43642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latin typeface="Times New Roman" panose="02020603050405020304" pitchFamily="18" charset="0"/>
                <a:cs typeface="Times New Roman" panose="02020603050405020304" pitchFamily="18" charset="0"/>
              </a:rPr>
              <a:t>CO2 emissions from solid fuel consumption</a:t>
            </a:r>
          </a:p>
          <a:p>
            <a:pPr>
              <a:defRPr/>
            </a:pPr>
            <a:r>
              <a:rPr lang="en-US" b="1" dirty="0">
                <a:latin typeface="Times New Roman" panose="02020603050405020304" pitchFamily="18" charset="0"/>
                <a:cs typeface="Times New Roman" panose="02020603050405020304" pitchFamily="18" charset="0"/>
              </a:rPr>
              <a:t> (% of total fuel consumption)</a:t>
            </a:r>
          </a:p>
        </c:rich>
      </c:tx>
      <c:layout>
        <c:manualLayout>
          <c:xMode val="edge"/>
          <c:yMode val="edge"/>
          <c:x val="0.22603124999999999"/>
          <c:y val="5.390624668391691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458538385826774E-2"/>
          <c:y val="0.23469148408639989"/>
          <c:w val="0.91740083661417327"/>
          <c:h val="0.69802702398947947"/>
        </c:manualLayout>
      </c:layout>
      <c:scatterChart>
        <c:scatterStyle val="lineMarker"/>
        <c:varyColors val="0"/>
        <c:ser>
          <c:idx val="0"/>
          <c:order val="0"/>
          <c:tx>
            <c:strRef>
              <c:f>Sheet1!$B$1</c:f>
              <c:strCache>
                <c:ptCount val="1"/>
                <c:pt idx="0">
                  <c:v>CO2 emissions from solid fuel consumption (% of total)</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Sheet1!$A$2:$A$12</c:f>
              <c:numCache>
                <c:formatCode>General</c:formatCode>
                <c:ptCount val="11"/>
                <c:pt idx="0">
                  <c:v>2007</c:v>
                </c:pt>
                <c:pt idx="1">
                  <c:v>2008</c:v>
                </c:pt>
                <c:pt idx="2">
                  <c:v>2009</c:v>
                </c:pt>
                <c:pt idx="3">
                  <c:v>2010</c:v>
                </c:pt>
                <c:pt idx="4">
                  <c:v>2011</c:v>
                </c:pt>
                <c:pt idx="5">
                  <c:v>2012</c:v>
                </c:pt>
                <c:pt idx="6">
                  <c:v>2013</c:v>
                </c:pt>
                <c:pt idx="7">
                  <c:v>2014</c:v>
                </c:pt>
                <c:pt idx="8">
                  <c:v>2015</c:v>
                </c:pt>
                <c:pt idx="9">
                  <c:v>2016</c:v>
                </c:pt>
              </c:numCache>
            </c:numRef>
          </c:xVal>
          <c:yVal>
            <c:numRef>
              <c:f>Sheet1!$B$2:$B$12</c:f>
              <c:numCache>
                <c:formatCode>General</c:formatCode>
                <c:ptCount val="11"/>
                <c:pt idx="0">
                  <c:v>5.8204817059999998</c:v>
                </c:pt>
                <c:pt idx="1">
                  <c:v>5.944102934</c:v>
                </c:pt>
                <c:pt idx="2">
                  <c:v>6.744002235</c:v>
                </c:pt>
                <c:pt idx="3">
                  <c:v>6.0826670619999996</c:v>
                </c:pt>
                <c:pt idx="4">
                  <c:v>5.2154685780000003</c:v>
                </c:pt>
                <c:pt idx="5">
                  <c:v>5.9061527849999997</c:v>
                </c:pt>
                <c:pt idx="6">
                  <c:v>6.1923753709999998</c:v>
                </c:pt>
                <c:pt idx="7">
                  <c:v>5.5004999999999997</c:v>
                </c:pt>
                <c:pt idx="8">
                  <c:v>12.015320129999999</c:v>
                </c:pt>
                <c:pt idx="9">
                  <c:v>8.4439462980000002</c:v>
                </c:pt>
              </c:numCache>
            </c:numRef>
          </c:yVal>
          <c:smooth val="0"/>
          <c:extLst>
            <c:ext xmlns:c16="http://schemas.microsoft.com/office/drawing/2014/chart" uri="{C3380CC4-5D6E-409C-BE32-E72D297353CC}">
              <c16:uniqueId val="{00000000-DC5C-4A15-B23E-84E98BC67AF6}"/>
            </c:ext>
          </c:extLst>
        </c:ser>
        <c:dLbls>
          <c:showLegendKey val="0"/>
          <c:showVal val="0"/>
          <c:showCatName val="0"/>
          <c:showSerName val="0"/>
          <c:showPercent val="0"/>
          <c:showBubbleSize val="0"/>
        </c:dLbls>
        <c:axId val="1576919183"/>
        <c:axId val="1576921583"/>
      </c:scatterChart>
      <c:valAx>
        <c:axId val="15769191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76921583"/>
        <c:crosses val="autoZero"/>
        <c:crossBetween val="midCat"/>
      </c:valAx>
      <c:valAx>
        <c:axId val="15769215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7691918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1" dirty="0">
                <a:latin typeface="Times New Roman" panose="02020603050405020304" pitchFamily="18" charset="0"/>
                <a:cs typeface="Times New Roman" panose="02020603050405020304" pitchFamily="18" charset="0"/>
              </a:rPr>
              <a:t>CO2 emissions from transport</a:t>
            </a:r>
          </a:p>
          <a:p>
            <a:pPr>
              <a:defRPr/>
            </a:pPr>
            <a:r>
              <a:rPr lang="en-US" sz="2000" b="1" dirty="0">
                <a:latin typeface="Times New Roman" panose="02020603050405020304" pitchFamily="18" charset="0"/>
                <a:cs typeface="Times New Roman" panose="02020603050405020304" pitchFamily="18" charset="0"/>
              </a:rPr>
              <a:t> (% of total fuel combustion)</a:t>
            </a:r>
          </a:p>
        </c:rich>
      </c:tx>
      <c:layout>
        <c:manualLayout>
          <c:xMode val="edge"/>
          <c:yMode val="edge"/>
          <c:x val="0.31040624999999999"/>
          <c:y val="8.671874466543154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458538385826774E-2"/>
          <c:y val="0.26984773192373696"/>
          <c:w val="0.91740083661417327"/>
          <c:h val="0.60427702975658037"/>
        </c:manualLayout>
      </c:layout>
      <c:scatterChart>
        <c:scatterStyle val="lineMarker"/>
        <c:varyColors val="0"/>
        <c:ser>
          <c:idx val="0"/>
          <c:order val="0"/>
          <c:tx>
            <c:strRef>
              <c:f>Sheet1!$B$1</c:f>
              <c:strCache>
                <c:ptCount val="1"/>
                <c:pt idx="0">
                  <c:v>CO2 emissions from transport (% of total fuel combustion)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Sheet1!$A$2:$A$12</c:f>
              <c:numCache>
                <c:formatCode>General</c:formatCode>
                <c:ptCount val="11"/>
                <c:pt idx="0">
                  <c:v>2007</c:v>
                </c:pt>
                <c:pt idx="1">
                  <c:v>2008</c:v>
                </c:pt>
                <c:pt idx="2">
                  <c:v>2009</c:v>
                </c:pt>
                <c:pt idx="3">
                  <c:v>2010</c:v>
                </c:pt>
                <c:pt idx="4">
                  <c:v>2011</c:v>
                </c:pt>
                <c:pt idx="5">
                  <c:v>2012</c:v>
                </c:pt>
                <c:pt idx="6">
                  <c:v>2013</c:v>
                </c:pt>
                <c:pt idx="7">
                  <c:v>2014</c:v>
                </c:pt>
                <c:pt idx="8">
                  <c:v>2015</c:v>
                </c:pt>
              </c:numCache>
            </c:numRef>
          </c:xVal>
          <c:yVal>
            <c:numRef>
              <c:f>Sheet1!$B$2:$B$12</c:f>
              <c:numCache>
                <c:formatCode>General</c:formatCode>
                <c:ptCount val="11"/>
                <c:pt idx="0">
                  <c:v>14.45040214</c:v>
                </c:pt>
                <c:pt idx="1">
                  <c:v>14.72963054</c:v>
                </c:pt>
                <c:pt idx="2">
                  <c:v>14.42198501</c:v>
                </c:pt>
                <c:pt idx="3">
                  <c:v>14.7442327</c:v>
                </c:pt>
                <c:pt idx="4">
                  <c:v>16.084834829999998</c:v>
                </c:pt>
                <c:pt idx="5">
                  <c:v>15.113438049999999</c:v>
                </c:pt>
                <c:pt idx="6">
                  <c:v>13.724832210000001</c:v>
                </c:pt>
                <c:pt idx="7">
                  <c:v>14.19624217</c:v>
                </c:pt>
                <c:pt idx="8">
                  <c:v>8.4439462980000002</c:v>
                </c:pt>
              </c:numCache>
            </c:numRef>
          </c:yVal>
          <c:smooth val="0"/>
          <c:extLst>
            <c:ext xmlns:c16="http://schemas.microsoft.com/office/drawing/2014/chart" uri="{C3380CC4-5D6E-409C-BE32-E72D297353CC}">
              <c16:uniqueId val="{00000000-DC5C-4A15-B23E-84E98BC67AF6}"/>
            </c:ext>
          </c:extLst>
        </c:ser>
        <c:dLbls>
          <c:showLegendKey val="0"/>
          <c:showVal val="0"/>
          <c:showCatName val="0"/>
          <c:showSerName val="0"/>
          <c:showPercent val="0"/>
          <c:showBubbleSize val="0"/>
        </c:dLbls>
        <c:axId val="1576919183"/>
        <c:axId val="1576921583"/>
      </c:scatterChart>
      <c:valAx>
        <c:axId val="157691918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76921583"/>
        <c:crosses val="autoZero"/>
        <c:crossBetween val="midCat"/>
      </c:valAx>
      <c:valAx>
        <c:axId val="15769215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7691918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C81734-77FD-4DD1-85F2-3E8EF7AC838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6529D6-DFA6-4B50-A0AC-D8202BA0B9E9}">
      <dgm:prSet/>
      <dgm:spPr/>
      <dgm:t>
        <a:bodyPr/>
        <a:lstStyle/>
        <a:p>
          <a:r>
            <a:rPr lang="en-US">
              <a:latin typeface="Times New Roman" panose="02020603050405020304" pitchFamily="18" charset="0"/>
              <a:cs typeface="Times New Roman" panose="02020603050405020304" pitchFamily="18" charset="0"/>
            </a:rPr>
            <a:t>World Development Indicators (WDI) database</a:t>
          </a:r>
        </a:p>
      </dgm:t>
    </dgm:pt>
    <dgm:pt modelId="{7443F953-A43A-4C42-9813-2758D4517F72}" type="parTrans" cxnId="{26BB8ECC-0792-466E-A63B-B466006C9439}">
      <dgm:prSet/>
      <dgm:spPr/>
      <dgm:t>
        <a:bodyPr/>
        <a:lstStyle/>
        <a:p>
          <a:endParaRPr lang="en-US"/>
        </a:p>
      </dgm:t>
    </dgm:pt>
    <dgm:pt modelId="{4A484B8F-D8BA-4127-A49B-B65CA482C9CB}" type="sibTrans" cxnId="{26BB8ECC-0792-466E-A63B-B466006C9439}">
      <dgm:prSet/>
      <dgm:spPr/>
      <dgm:t>
        <a:bodyPr/>
        <a:lstStyle/>
        <a:p>
          <a:endParaRPr lang="en-US"/>
        </a:p>
      </dgm:t>
    </dgm:pt>
    <dgm:pt modelId="{D981E1AC-F43D-4B8B-A9A8-C5A03EA4B4B7}">
      <dgm:prSet/>
      <dgm:spPr/>
      <dgm:t>
        <a:bodyPr/>
        <a:lstStyle/>
        <a:p>
          <a:r>
            <a:rPr lang="en-US">
              <a:latin typeface="Times New Roman" panose="02020603050405020304" pitchFamily="18" charset="0"/>
              <a:cs typeface="Times New Roman" panose="02020603050405020304" pitchFamily="18" charset="0"/>
            </a:rPr>
            <a:t>For the period of 2007-2019</a:t>
          </a:r>
        </a:p>
      </dgm:t>
    </dgm:pt>
    <dgm:pt modelId="{980DA356-4BA8-4B01-A063-3FC773D2CE1B}" type="parTrans" cxnId="{E20B22D5-A347-401F-99C9-6F6E7967F022}">
      <dgm:prSet/>
      <dgm:spPr/>
      <dgm:t>
        <a:bodyPr/>
        <a:lstStyle/>
        <a:p>
          <a:endParaRPr lang="en-US"/>
        </a:p>
      </dgm:t>
    </dgm:pt>
    <dgm:pt modelId="{33006E35-831D-4E63-B0A8-FCE024000A72}" type="sibTrans" cxnId="{E20B22D5-A347-401F-99C9-6F6E7967F022}">
      <dgm:prSet/>
      <dgm:spPr/>
      <dgm:t>
        <a:bodyPr/>
        <a:lstStyle/>
        <a:p>
          <a:endParaRPr lang="en-US"/>
        </a:p>
      </dgm:t>
    </dgm:pt>
    <dgm:pt modelId="{9136AEE7-8517-40FD-A109-4ACB7D3DD66E}">
      <dgm:prSet/>
      <dgm:spPr/>
      <dgm:t>
        <a:bodyPr/>
        <a:lstStyle/>
        <a:p>
          <a:r>
            <a:rPr lang="en-US">
              <a:latin typeface="Times New Roman" panose="02020603050405020304" pitchFamily="18" charset="0"/>
              <a:cs typeface="Times New Roman" panose="02020603050405020304" pitchFamily="18" charset="0"/>
            </a:rPr>
            <a:t>Analysis using statistical software such as Excel and R</a:t>
          </a:r>
        </a:p>
      </dgm:t>
    </dgm:pt>
    <dgm:pt modelId="{80FE9399-880F-475A-A672-A75E9E094E4C}" type="parTrans" cxnId="{03FD4AAD-47B7-4638-89B0-A8769F705BAF}">
      <dgm:prSet/>
      <dgm:spPr/>
      <dgm:t>
        <a:bodyPr/>
        <a:lstStyle/>
        <a:p>
          <a:endParaRPr lang="en-US"/>
        </a:p>
      </dgm:t>
    </dgm:pt>
    <dgm:pt modelId="{35A0DCFF-1C51-4F72-BCDA-C04486887E4D}" type="sibTrans" cxnId="{03FD4AAD-47B7-4638-89B0-A8769F705BAF}">
      <dgm:prSet/>
      <dgm:spPr/>
      <dgm:t>
        <a:bodyPr/>
        <a:lstStyle/>
        <a:p>
          <a:endParaRPr lang="en-US"/>
        </a:p>
      </dgm:t>
    </dgm:pt>
    <dgm:pt modelId="{C27E715F-6AF8-408C-B1BA-6D363A6825A6}">
      <dgm:prSet/>
      <dgm:spPr/>
      <dgm:t>
        <a:bodyPr/>
        <a:lstStyle/>
        <a:p>
          <a:r>
            <a:rPr lang="en-US">
              <a:latin typeface="Times New Roman" panose="02020603050405020304" pitchFamily="18" charset="0"/>
              <a:cs typeface="Times New Roman" panose="02020603050405020304" pitchFamily="18" charset="0"/>
            </a:rPr>
            <a:t>Analysis involves descriptive and summary statistics as well as graphs and tables to provide a visual representation</a:t>
          </a:r>
        </a:p>
      </dgm:t>
    </dgm:pt>
    <dgm:pt modelId="{463E3827-A7FE-4C71-A34F-E025B848EB19}" type="parTrans" cxnId="{23F99F3D-5A1E-4202-9E38-F1A8FF5A5E55}">
      <dgm:prSet/>
      <dgm:spPr/>
      <dgm:t>
        <a:bodyPr/>
        <a:lstStyle/>
        <a:p>
          <a:endParaRPr lang="en-US"/>
        </a:p>
      </dgm:t>
    </dgm:pt>
    <dgm:pt modelId="{5D5083B3-D9CE-4CEF-AE25-48A9AACD6172}" type="sibTrans" cxnId="{23F99F3D-5A1E-4202-9E38-F1A8FF5A5E55}">
      <dgm:prSet/>
      <dgm:spPr/>
      <dgm:t>
        <a:bodyPr/>
        <a:lstStyle/>
        <a:p>
          <a:endParaRPr lang="en-US"/>
        </a:p>
      </dgm:t>
    </dgm:pt>
    <dgm:pt modelId="{4E39C780-AA1A-44F6-BBD8-7C39A87D20C2}" type="pres">
      <dgm:prSet presAssocID="{11C81734-77FD-4DD1-85F2-3E8EF7AC838F}" presName="root" presStyleCnt="0">
        <dgm:presLayoutVars>
          <dgm:dir/>
          <dgm:resizeHandles val="exact"/>
        </dgm:presLayoutVars>
      </dgm:prSet>
      <dgm:spPr/>
    </dgm:pt>
    <dgm:pt modelId="{5C9242F7-D764-4D68-AE63-0AE6ABA8E2A4}" type="pres">
      <dgm:prSet presAssocID="{E56529D6-DFA6-4B50-A0AC-D8202BA0B9E9}" presName="compNode" presStyleCnt="0"/>
      <dgm:spPr/>
    </dgm:pt>
    <dgm:pt modelId="{B8C178DE-BA7B-490A-9415-4EAA056B538E}" type="pres">
      <dgm:prSet presAssocID="{E56529D6-DFA6-4B50-A0AC-D8202BA0B9E9}" presName="iconRect" presStyleLbl="node1" presStyleIdx="0" presStyleCnt="4" custScaleX="165034" custScaleY="15593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C84432B-612B-42DB-A525-4E242E52F71E}" type="pres">
      <dgm:prSet presAssocID="{E56529D6-DFA6-4B50-A0AC-D8202BA0B9E9}" presName="spaceRect" presStyleCnt="0"/>
      <dgm:spPr/>
    </dgm:pt>
    <dgm:pt modelId="{0935D01A-43F3-4047-BFCE-133D351E5DDA}" type="pres">
      <dgm:prSet presAssocID="{E56529D6-DFA6-4B50-A0AC-D8202BA0B9E9}" presName="textRect" presStyleLbl="revTx" presStyleIdx="0" presStyleCnt="4" custLinFactNeighborX="4048">
        <dgm:presLayoutVars>
          <dgm:chMax val="1"/>
          <dgm:chPref val="1"/>
        </dgm:presLayoutVars>
      </dgm:prSet>
      <dgm:spPr/>
    </dgm:pt>
    <dgm:pt modelId="{1ED70379-B4B8-4283-A2CF-533FD0827B50}" type="pres">
      <dgm:prSet presAssocID="{4A484B8F-D8BA-4127-A49B-B65CA482C9CB}" presName="sibTrans" presStyleCnt="0"/>
      <dgm:spPr/>
    </dgm:pt>
    <dgm:pt modelId="{C6BD72D8-947D-46E1-B855-684339CAE5D3}" type="pres">
      <dgm:prSet presAssocID="{D981E1AC-F43D-4B8B-A9A8-C5A03EA4B4B7}" presName="compNode" presStyleCnt="0"/>
      <dgm:spPr/>
    </dgm:pt>
    <dgm:pt modelId="{B785AF69-48B0-4E05-A7EB-72899D20C789}" type="pres">
      <dgm:prSet presAssocID="{D981E1AC-F43D-4B8B-A9A8-C5A03EA4B4B7}" presName="iconRect" presStyleLbl="node1" presStyleIdx="1" presStyleCnt="4" custScaleX="135772" custScaleY="127717" custLinFactNeighborY="629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rglass"/>
        </a:ext>
      </dgm:extLst>
    </dgm:pt>
    <dgm:pt modelId="{D2E1C63E-BD92-4D1A-9DF5-5D8D99DF2CF1}" type="pres">
      <dgm:prSet presAssocID="{D981E1AC-F43D-4B8B-A9A8-C5A03EA4B4B7}" presName="spaceRect" presStyleCnt="0"/>
      <dgm:spPr/>
    </dgm:pt>
    <dgm:pt modelId="{F0CD6BBD-E40E-470F-ABCB-F121D1ED8CEC}" type="pres">
      <dgm:prSet presAssocID="{D981E1AC-F43D-4B8B-A9A8-C5A03EA4B4B7}" presName="textRect" presStyleLbl="revTx" presStyleIdx="1" presStyleCnt="4" custLinFactNeighborX="4858" custLinFactNeighborY="17477">
        <dgm:presLayoutVars>
          <dgm:chMax val="1"/>
          <dgm:chPref val="1"/>
        </dgm:presLayoutVars>
      </dgm:prSet>
      <dgm:spPr/>
    </dgm:pt>
    <dgm:pt modelId="{865C91A8-63D9-4A08-A8C4-B6CD7A4E66FC}" type="pres">
      <dgm:prSet presAssocID="{33006E35-831D-4E63-B0A8-FCE024000A72}" presName="sibTrans" presStyleCnt="0"/>
      <dgm:spPr/>
    </dgm:pt>
    <dgm:pt modelId="{BEEE4156-03C5-477A-9D11-ECB9899DC00E}" type="pres">
      <dgm:prSet presAssocID="{9136AEE7-8517-40FD-A109-4ACB7D3DD66E}" presName="compNode" presStyleCnt="0"/>
      <dgm:spPr/>
    </dgm:pt>
    <dgm:pt modelId="{8A88CAF1-51FB-4FDB-97BD-0A228EE9739B}" type="pres">
      <dgm:prSet presAssocID="{9136AEE7-8517-40FD-A109-4ACB7D3DD66E}" presName="iconRect" presStyleLbl="node1" presStyleIdx="2" presStyleCnt="4" custScaleX="119104" custScaleY="11455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7308664-8BF0-47A5-AEB7-2B4AD7B179B7}" type="pres">
      <dgm:prSet presAssocID="{9136AEE7-8517-40FD-A109-4ACB7D3DD66E}" presName="spaceRect" presStyleCnt="0"/>
      <dgm:spPr/>
    </dgm:pt>
    <dgm:pt modelId="{7A7ACD23-3BB9-4D74-946B-CC9F47521DE1}" type="pres">
      <dgm:prSet presAssocID="{9136AEE7-8517-40FD-A109-4ACB7D3DD66E}" presName="textRect" presStyleLbl="revTx" presStyleIdx="2" presStyleCnt="4" custLinFactNeighborX="3160" custLinFactNeighborY="9321">
        <dgm:presLayoutVars>
          <dgm:chMax val="1"/>
          <dgm:chPref val="1"/>
        </dgm:presLayoutVars>
      </dgm:prSet>
      <dgm:spPr/>
    </dgm:pt>
    <dgm:pt modelId="{E2D52CA8-1611-46E3-AB3F-A7472398B2E9}" type="pres">
      <dgm:prSet presAssocID="{35A0DCFF-1C51-4F72-BCDA-C04486887E4D}" presName="sibTrans" presStyleCnt="0"/>
      <dgm:spPr/>
    </dgm:pt>
    <dgm:pt modelId="{F6AD1AB8-66BC-4FBF-811E-DDFD44BB5E5B}" type="pres">
      <dgm:prSet presAssocID="{C27E715F-6AF8-408C-B1BA-6D363A6825A6}" presName="compNode" presStyleCnt="0"/>
      <dgm:spPr/>
    </dgm:pt>
    <dgm:pt modelId="{1B3E1693-C735-475A-A075-A66926F29BC0}" type="pres">
      <dgm:prSet presAssocID="{C27E715F-6AF8-408C-B1BA-6D363A6825A6}" presName="iconRect" presStyleLbl="node1" presStyleIdx="3" presStyleCnt="4" custScaleX="133022" custScaleY="12354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97FC9FA7-1564-46E8-A42D-FB9A7EEE20D9}" type="pres">
      <dgm:prSet presAssocID="{C27E715F-6AF8-408C-B1BA-6D363A6825A6}" presName="spaceRect" presStyleCnt="0"/>
      <dgm:spPr/>
    </dgm:pt>
    <dgm:pt modelId="{ACDA19F6-FCD3-48C8-A395-D0FF46982879}" type="pres">
      <dgm:prSet presAssocID="{C27E715F-6AF8-408C-B1BA-6D363A6825A6}" presName="textRect" presStyleLbl="revTx" presStyleIdx="3" presStyleCnt="4" custScaleX="123819" custScaleY="148016" custLinFactNeighborX="4453" custLinFactNeighborY="38450">
        <dgm:presLayoutVars>
          <dgm:chMax val="1"/>
          <dgm:chPref val="1"/>
        </dgm:presLayoutVars>
      </dgm:prSet>
      <dgm:spPr/>
    </dgm:pt>
  </dgm:ptLst>
  <dgm:cxnLst>
    <dgm:cxn modelId="{57C46705-1132-432D-80BB-F0BBE936F019}" type="presOf" srcId="{C27E715F-6AF8-408C-B1BA-6D363A6825A6}" destId="{ACDA19F6-FCD3-48C8-A395-D0FF46982879}" srcOrd="0" destOrd="0" presId="urn:microsoft.com/office/officeart/2018/2/layout/IconLabelList"/>
    <dgm:cxn modelId="{10D8741D-F88B-4DD9-BB30-86E8F1673AF4}" type="presOf" srcId="{11C81734-77FD-4DD1-85F2-3E8EF7AC838F}" destId="{4E39C780-AA1A-44F6-BBD8-7C39A87D20C2}" srcOrd="0" destOrd="0" presId="urn:microsoft.com/office/officeart/2018/2/layout/IconLabelList"/>
    <dgm:cxn modelId="{23F99F3D-5A1E-4202-9E38-F1A8FF5A5E55}" srcId="{11C81734-77FD-4DD1-85F2-3E8EF7AC838F}" destId="{C27E715F-6AF8-408C-B1BA-6D363A6825A6}" srcOrd="3" destOrd="0" parTransId="{463E3827-A7FE-4C71-A34F-E025B848EB19}" sibTransId="{5D5083B3-D9CE-4CEF-AE25-48A9AACD6172}"/>
    <dgm:cxn modelId="{5F9F0444-2EB4-4146-AAAE-D2B7E0743843}" type="presOf" srcId="{9136AEE7-8517-40FD-A109-4ACB7D3DD66E}" destId="{7A7ACD23-3BB9-4D74-946B-CC9F47521DE1}" srcOrd="0" destOrd="0" presId="urn:microsoft.com/office/officeart/2018/2/layout/IconLabelList"/>
    <dgm:cxn modelId="{DEE90380-F7E1-4E41-B83F-FCC301EC5811}" type="presOf" srcId="{D981E1AC-F43D-4B8B-A9A8-C5A03EA4B4B7}" destId="{F0CD6BBD-E40E-470F-ABCB-F121D1ED8CEC}" srcOrd="0" destOrd="0" presId="urn:microsoft.com/office/officeart/2018/2/layout/IconLabelList"/>
    <dgm:cxn modelId="{03FD4AAD-47B7-4638-89B0-A8769F705BAF}" srcId="{11C81734-77FD-4DD1-85F2-3E8EF7AC838F}" destId="{9136AEE7-8517-40FD-A109-4ACB7D3DD66E}" srcOrd="2" destOrd="0" parTransId="{80FE9399-880F-475A-A672-A75E9E094E4C}" sibTransId="{35A0DCFF-1C51-4F72-BCDA-C04486887E4D}"/>
    <dgm:cxn modelId="{D38A0FB6-27C0-49AD-87F9-B90FF9C01F2A}" type="presOf" srcId="{E56529D6-DFA6-4B50-A0AC-D8202BA0B9E9}" destId="{0935D01A-43F3-4047-BFCE-133D351E5DDA}" srcOrd="0" destOrd="0" presId="urn:microsoft.com/office/officeart/2018/2/layout/IconLabelList"/>
    <dgm:cxn modelId="{26BB8ECC-0792-466E-A63B-B466006C9439}" srcId="{11C81734-77FD-4DD1-85F2-3E8EF7AC838F}" destId="{E56529D6-DFA6-4B50-A0AC-D8202BA0B9E9}" srcOrd="0" destOrd="0" parTransId="{7443F953-A43A-4C42-9813-2758D4517F72}" sibTransId="{4A484B8F-D8BA-4127-A49B-B65CA482C9CB}"/>
    <dgm:cxn modelId="{E20B22D5-A347-401F-99C9-6F6E7967F022}" srcId="{11C81734-77FD-4DD1-85F2-3E8EF7AC838F}" destId="{D981E1AC-F43D-4B8B-A9A8-C5A03EA4B4B7}" srcOrd="1" destOrd="0" parTransId="{980DA356-4BA8-4B01-A063-3FC773D2CE1B}" sibTransId="{33006E35-831D-4E63-B0A8-FCE024000A72}"/>
    <dgm:cxn modelId="{61220678-00A6-4BAD-A592-F0970BB95003}" type="presParOf" srcId="{4E39C780-AA1A-44F6-BBD8-7C39A87D20C2}" destId="{5C9242F7-D764-4D68-AE63-0AE6ABA8E2A4}" srcOrd="0" destOrd="0" presId="urn:microsoft.com/office/officeart/2018/2/layout/IconLabelList"/>
    <dgm:cxn modelId="{7AD25A7D-46AA-4BF8-B408-5E5BE37FA9E0}" type="presParOf" srcId="{5C9242F7-D764-4D68-AE63-0AE6ABA8E2A4}" destId="{B8C178DE-BA7B-490A-9415-4EAA056B538E}" srcOrd="0" destOrd="0" presId="urn:microsoft.com/office/officeart/2018/2/layout/IconLabelList"/>
    <dgm:cxn modelId="{70AF806B-4465-4D60-9A27-5887C2305C11}" type="presParOf" srcId="{5C9242F7-D764-4D68-AE63-0AE6ABA8E2A4}" destId="{EC84432B-612B-42DB-A525-4E242E52F71E}" srcOrd="1" destOrd="0" presId="urn:microsoft.com/office/officeart/2018/2/layout/IconLabelList"/>
    <dgm:cxn modelId="{8064D8C9-36DB-4546-B1FE-2268B41C2523}" type="presParOf" srcId="{5C9242F7-D764-4D68-AE63-0AE6ABA8E2A4}" destId="{0935D01A-43F3-4047-BFCE-133D351E5DDA}" srcOrd="2" destOrd="0" presId="urn:microsoft.com/office/officeart/2018/2/layout/IconLabelList"/>
    <dgm:cxn modelId="{04D53102-FB19-4911-B1AC-205A4D61E6F3}" type="presParOf" srcId="{4E39C780-AA1A-44F6-BBD8-7C39A87D20C2}" destId="{1ED70379-B4B8-4283-A2CF-533FD0827B50}" srcOrd="1" destOrd="0" presId="urn:microsoft.com/office/officeart/2018/2/layout/IconLabelList"/>
    <dgm:cxn modelId="{1E44555C-117A-49AE-A16D-57783CAE198D}" type="presParOf" srcId="{4E39C780-AA1A-44F6-BBD8-7C39A87D20C2}" destId="{C6BD72D8-947D-46E1-B855-684339CAE5D3}" srcOrd="2" destOrd="0" presId="urn:microsoft.com/office/officeart/2018/2/layout/IconLabelList"/>
    <dgm:cxn modelId="{5B7C1055-BF5F-4EBC-89C9-D08BD82E82D8}" type="presParOf" srcId="{C6BD72D8-947D-46E1-B855-684339CAE5D3}" destId="{B785AF69-48B0-4E05-A7EB-72899D20C789}" srcOrd="0" destOrd="0" presId="urn:microsoft.com/office/officeart/2018/2/layout/IconLabelList"/>
    <dgm:cxn modelId="{6D0C9427-C1CF-4412-96CD-0D54B35E1D32}" type="presParOf" srcId="{C6BD72D8-947D-46E1-B855-684339CAE5D3}" destId="{D2E1C63E-BD92-4D1A-9DF5-5D8D99DF2CF1}" srcOrd="1" destOrd="0" presId="urn:microsoft.com/office/officeart/2018/2/layout/IconLabelList"/>
    <dgm:cxn modelId="{0619C18F-6646-4CAA-98DF-687C93C56DE2}" type="presParOf" srcId="{C6BD72D8-947D-46E1-B855-684339CAE5D3}" destId="{F0CD6BBD-E40E-470F-ABCB-F121D1ED8CEC}" srcOrd="2" destOrd="0" presId="urn:microsoft.com/office/officeart/2018/2/layout/IconLabelList"/>
    <dgm:cxn modelId="{163A8177-8CA0-4C59-A69F-C465430CC813}" type="presParOf" srcId="{4E39C780-AA1A-44F6-BBD8-7C39A87D20C2}" destId="{865C91A8-63D9-4A08-A8C4-B6CD7A4E66FC}" srcOrd="3" destOrd="0" presId="urn:microsoft.com/office/officeart/2018/2/layout/IconLabelList"/>
    <dgm:cxn modelId="{58114DEF-887A-42B6-A162-19FAFC53D45A}" type="presParOf" srcId="{4E39C780-AA1A-44F6-BBD8-7C39A87D20C2}" destId="{BEEE4156-03C5-477A-9D11-ECB9899DC00E}" srcOrd="4" destOrd="0" presId="urn:microsoft.com/office/officeart/2018/2/layout/IconLabelList"/>
    <dgm:cxn modelId="{D4E9DD4E-40EA-4CA6-BD6E-BC66B95154A9}" type="presParOf" srcId="{BEEE4156-03C5-477A-9D11-ECB9899DC00E}" destId="{8A88CAF1-51FB-4FDB-97BD-0A228EE9739B}" srcOrd="0" destOrd="0" presId="urn:microsoft.com/office/officeart/2018/2/layout/IconLabelList"/>
    <dgm:cxn modelId="{5AD5FF1A-F9AC-42EA-8115-9F018C90AD89}" type="presParOf" srcId="{BEEE4156-03C5-477A-9D11-ECB9899DC00E}" destId="{07308664-8BF0-47A5-AEB7-2B4AD7B179B7}" srcOrd="1" destOrd="0" presId="urn:microsoft.com/office/officeart/2018/2/layout/IconLabelList"/>
    <dgm:cxn modelId="{6D094A23-38B6-47F5-B818-DCDF6E81B580}" type="presParOf" srcId="{BEEE4156-03C5-477A-9D11-ECB9899DC00E}" destId="{7A7ACD23-3BB9-4D74-946B-CC9F47521DE1}" srcOrd="2" destOrd="0" presId="urn:microsoft.com/office/officeart/2018/2/layout/IconLabelList"/>
    <dgm:cxn modelId="{86EAA968-4114-4BE8-AD03-2C2704C8CAA1}" type="presParOf" srcId="{4E39C780-AA1A-44F6-BBD8-7C39A87D20C2}" destId="{E2D52CA8-1611-46E3-AB3F-A7472398B2E9}" srcOrd="5" destOrd="0" presId="urn:microsoft.com/office/officeart/2018/2/layout/IconLabelList"/>
    <dgm:cxn modelId="{4ABE60B6-B121-4625-B124-DD2856BF3DB5}" type="presParOf" srcId="{4E39C780-AA1A-44F6-BBD8-7C39A87D20C2}" destId="{F6AD1AB8-66BC-4FBF-811E-DDFD44BB5E5B}" srcOrd="6" destOrd="0" presId="urn:microsoft.com/office/officeart/2018/2/layout/IconLabelList"/>
    <dgm:cxn modelId="{42DB313F-E24F-4F61-9C34-321C3A1A6903}" type="presParOf" srcId="{F6AD1AB8-66BC-4FBF-811E-DDFD44BB5E5B}" destId="{1B3E1693-C735-475A-A075-A66926F29BC0}" srcOrd="0" destOrd="0" presId="urn:microsoft.com/office/officeart/2018/2/layout/IconLabelList"/>
    <dgm:cxn modelId="{E632A519-78E4-4079-8589-54ABE1F2850E}" type="presParOf" srcId="{F6AD1AB8-66BC-4FBF-811E-DDFD44BB5E5B}" destId="{97FC9FA7-1564-46E8-A42D-FB9A7EEE20D9}" srcOrd="1" destOrd="0" presId="urn:microsoft.com/office/officeart/2018/2/layout/IconLabelList"/>
    <dgm:cxn modelId="{D1F97989-2C0E-4C4B-8A7C-C8A5EA05798E}" type="presParOf" srcId="{F6AD1AB8-66BC-4FBF-811E-DDFD44BB5E5B}" destId="{ACDA19F6-FCD3-48C8-A395-D0FF4698287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178DE-BA7B-490A-9415-4EAA056B538E}">
      <dsp:nvSpPr>
        <dsp:cNvPr id="0" name=""/>
        <dsp:cNvSpPr/>
      </dsp:nvSpPr>
      <dsp:spPr>
        <a:xfrm>
          <a:off x="695797" y="276093"/>
          <a:ext cx="1497271" cy="14147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35D01A-43F3-4047-BFCE-133D351E5DDA}">
      <dsp:nvSpPr>
        <dsp:cNvPr id="0" name=""/>
        <dsp:cNvSpPr/>
      </dsp:nvSpPr>
      <dsp:spPr>
        <a:xfrm>
          <a:off x="517989" y="1767352"/>
          <a:ext cx="20161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World Development Indicators (WDI) database</a:t>
          </a:r>
        </a:p>
      </dsp:txBody>
      <dsp:txXfrm>
        <a:off x="517989" y="1767352"/>
        <a:ext cx="2016112" cy="720000"/>
      </dsp:txXfrm>
    </dsp:sp>
    <dsp:sp modelId="{B785AF69-48B0-4E05-A7EB-72899D20C789}">
      <dsp:nvSpPr>
        <dsp:cNvPr id="0" name=""/>
        <dsp:cNvSpPr/>
      </dsp:nvSpPr>
      <dsp:spPr>
        <a:xfrm>
          <a:off x="3197469" y="397221"/>
          <a:ext cx="1231792" cy="11587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D6BBD-E40E-470F-ABCB-F121D1ED8CEC}">
      <dsp:nvSpPr>
        <dsp:cNvPr id="0" name=""/>
        <dsp:cNvSpPr/>
      </dsp:nvSpPr>
      <dsp:spPr>
        <a:xfrm>
          <a:off x="2903252" y="1829189"/>
          <a:ext cx="20161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For the period of 2007-2019</a:t>
          </a:r>
        </a:p>
      </dsp:txBody>
      <dsp:txXfrm>
        <a:off x="2903252" y="1829189"/>
        <a:ext cx="2016112" cy="720000"/>
      </dsp:txXfrm>
    </dsp:sp>
    <dsp:sp modelId="{8A88CAF1-51FB-4FDB-97BD-0A228EE9739B}">
      <dsp:nvSpPr>
        <dsp:cNvPr id="0" name=""/>
        <dsp:cNvSpPr/>
      </dsp:nvSpPr>
      <dsp:spPr>
        <a:xfrm>
          <a:off x="664039" y="3098213"/>
          <a:ext cx="1080571" cy="10392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7ACD23-3BB9-4D74-946B-CC9F47521DE1}">
      <dsp:nvSpPr>
        <dsp:cNvPr id="0" name=""/>
        <dsp:cNvSpPr/>
      </dsp:nvSpPr>
      <dsp:spPr>
        <a:xfrm>
          <a:off x="259977" y="4468872"/>
          <a:ext cx="20161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Analysis using statistical software such as Excel and R</a:t>
          </a:r>
        </a:p>
      </dsp:txBody>
      <dsp:txXfrm>
        <a:off x="259977" y="4468872"/>
        <a:ext cx="2016112" cy="720000"/>
      </dsp:txXfrm>
    </dsp:sp>
    <dsp:sp modelId="{1B3E1693-C735-475A-A075-A66926F29BC0}">
      <dsp:nvSpPr>
        <dsp:cNvPr id="0" name=""/>
        <dsp:cNvSpPr/>
      </dsp:nvSpPr>
      <dsp:spPr>
        <a:xfrm>
          <a:off x="3209944" y="2991380"/>
          <a:ext cx="1206842" cy="11208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DA19F6-FCD3-48C8-A395-D0FF46982879}">
      <dsp:nvSpPr>
        <dsp:cNvPr id="0" name=""/>
        <dsp:cNvSpPr/>
      </dsp:nvSpPr>
      <dsp:spPr>
        <a:xfrm>
          <a:off x="2654978" y="4438972"/>
          <a:ext cx="2496330" cy="1065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latin typeface="Times New Roman" panose="02020603050405020304" pitchFamily="18" charset="0"/>
              <a:cs typeface="Times New Roman" panose="02020603050405020304" pitchFamily="18" charset="0"/>
            </a:rPr>
            <a:t>Analysis involves descriptive and summary statistics as well as graphs and tables to provide a visual representation</a:t>
          </a:r>
        </a:p>
      </dsp:txBody>
      <dsp:txXfrm>
        <a:off x="2654978" y="4438972"/>
        <a:ext cx="2496330" cy="106571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FB0B3-9185-476B-896D-C817578A4314}" type="datetimeFigureOut">
              <a:rPr lang="en-US" smtClean="0"/>
              <a:t>6/8/2024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D5CBD-5DBC-4297-AEB7-1BAAD42238A7}" type="slidenum">
              <a:rPr lang="en-US" smtClean="0"/>
              <a:t>‹#›</a:t>
            </a:fld>
            <a:endParaRPr lang="en-US"/>
          </a:p>
        </p:txBody>
      </p:sp>
    </p:spTree>
    <p:extLst>
      <p:ext uri="{BB962C8B-B14F-4D97-AF65-F5344CB8AC3E}">
        <p14:creationId xmlns:p14="http://schemas.microsoft.com/office/powerpoint/2010/main" val="536616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027162A-24D6-435B-93F2-F3477C04FF06}" type="datetime1">
              <a:rPr lang="en-US" smtClean="0"/>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124902" y="6356349"/>
            <a:ext cx="457200" cy="365125"/>
          </a:xfrm>
        </p:spPr>
        <p:txBody>
          <a:bodyPr/>
          <a:lstStyle/>
          <a:p>
            <a:fld id="{8296E1BC-5FA2-4FC6-9EE3-8F57BD87ED02}" type="slidenum">
              <a:rPr lang="en-US" smtClean="0"/>
              <a:t>‹#›</a:t>
            </a:fld>
            <a:endParaRPr lang="en-US"/>
          </a:p>
        </p:txBody>
      </p:sp>
    </p:spTree>
    <p:extLst>
      <p:ext uri="{BB962C8B-B14F-4D97-AF65-F5344CB8AC3E}">
        <p14:creationId xmlns:p14="http://schemas.microsoft.com/office/powerpoint/2010/main" val="194785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AF5DD1-8C09-4BAF-AE78-7BF18BBA0731}" type="datetime1">
              <a:rPr lang="en-US" smtClean="0"/>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6E1BC-5FA2-4FC6-9EE3-8F57BD87ED02}" type="slidenum">
              <a:rPr lang="en-US" smtClean="0"/>
              <a:t>‹#›</a:t>
            </a:fld>
            <a:endParaRPr lang="en-US"/>
          </a:p>
        </p:txBody>
      </p:sp>
    </p:spTree>
    <p:extLst>
      <p:ext uri="{BB962C8B-B14F-4D97-AF65-F5344CB8AC3E}">
        <p14:creationId xmlns:p14="http://schemas.microsoft.com/office/powerpoint/2010/main" val="216641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B11069-50E8-430E-B695-2F6E218C6F7E}" type="datetime1">
              <a:rPr lang="en-US" smtClean="0"/>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6E1BC-5FA2-4FC6-9EE3-8F57BD87ED02}" type="slidenum">
              <a:rPr lang="en-US" smtClean="0"/>
              <a:t>‹#›</a:t>
            </a:fld>
            <a:endParaRPr lang="en-US"/>
          </a:p>
        </p:txBody>
      </p:sp>
    </p:spTree>
    <p:extLst>
      <p:ext uri="{BB962C8B-B14F-4D97-AF65-F5344CB8AC3E}">
        <p14:creationId xmlns:p14="http://schemas.microsoft.com/office/powerpoint/2010/main" val="2583856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A39E-34E1-FE5D-02D3-EAEAFB0A45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9A42AA-8B85-268E-B04C-4B094D84B0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F13A22-FE87-272C-E660-A1C2E9BF0E3E}"/>
              </a:ext>
            </a:extLst>
          </p:cNvPr>
          <p:cNvSpPr>
            <a:spLocks noGrp="1"/>
          </p:cNvSpPr>
          <p:nvPr>
            <p:ph type="dt" sz="half" idx="10"/>
          </p:nvPr>
        </p:nvSpPr>
        <p:spPr/>
        <p:txBody>
          <a:bodyPr/>
          <a:lstStyle/>
          <a:p>
            <a:fld id="{DB33443D-3FE8-44E0-8718-9ACC11DD4E1E}" type="datetimeFigureOut">
              <a:rPr lang="en-US" smtClean="0"/>
              <a:t>6/8/2024</a:t>
            </a:fld>
            <a:endParaRPr lang="en-US"/>
          </a:p>
        </p:txBody>
      </p:sp>
      <p:sp>
        <p:nvSpPr>
          <p:cNvPr id="5" name="Footer Placeholder 4">
            <a:extLst>
              <a:ext uri="{FF2B5EF4-FFF2-40B4-BE49-F238E27FC236}">
                <a16:creationId xmlns:a16="http://schemas.microsoft.com/office/drawing/2014/main" id="{1705CF16-8529-318F-7F9B-02448E3FD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0CA99-39FE-055C-4695-78176B6FE397}"/>
              </a:ext>
            </a:extLst>
          </p:cNvPr>
          <p:cNvSpPr>
            <a:spLocks noGrp="1"/>
          </p:cNvSpPr>
          <p:nvPr>
            <p:ph type="sldNum" sz="quarter" idx="12"/>
          </p:nvPr>
        </p:nvSpPr>
        <p:spPr/>
        <p:txBody>
          <a:bodyPr/>
          <a:lstStyle/>
          <a:p>
            <a:fld id="{7D99431C-61B7-4081-B939-15D42F0FA4A0}" type="slidenum">
              <a:rPr lang="en-US" smtClean="0"/>
              <a:t>‹#›</a:t>
            </a:fld>
            <a:endParaRPr lang="en-US"/>
          </a:p>
        </p:txBody>
      </p:sp>
    </p:spTree>
    <p:extLst>
      <p:ext uri="{BB962C8B-B14F-4D97-AF65-F5344CB8AC3E}">
        <p14:creationId xmlns:p14="http://schemas.microsoft.com/office/powerpoint/2010/main" val="479057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7F33-B4AD-5603-B86D-5966500A15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C32B2F-4E8B-5631-7379-782180B39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7C2FA-336D-796F-3E3D-9F7A30AC1581}"/>
              </a:ext>
            </a:extLst>
          </p:cNvPr>
          <p:cNvSpPr>
            <a:spLocks noGrp="1"/>
          </p:cNvSpPr>
          <p:nvPr>
            <p:ph type="dt" sz="half" idx="10"/>
          </p:nvPr>
        </p:nvSpPr>
        <p:spPr/>
        <p:txBody>
          <a:bodyPr/>
          <a:lstStyle/>
          <a:p>
            <a:fld id="{DB33443D-3FE8-44E0-8718-9ACC11DD4E1E}" type="datetimeFigureOut">
              <a:rPr lang="en-US" smtClean="0"/>
              <a:t>6/8/2024</a:t>
            </a:fld>
            <a:endParaRPr lang="en-US"/>
          </a:p>
        </p:txBody>
      </p:sp>
      <p:sp>
        <p:nvSpPr>
          <p:cNvPr id="5" name="Footer Placeholder 4">
            <a:extLst>
              <a:ext uri="{FF2B5EF4-FFF2-40B4-BE49-F238E27FC236}">
                <a16:creationId xmlns:a16="http://schemas.microsoft.com/office/drawing/2014/main" id="{656B75B4-22DE-C3D6-5191-98FC5C5A9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1E8D09-336D-3F73-ADB3-123155A4E40B}"/>
              </a:ext>
            </a:extLst>
          </p:cNvPr>
          <p:cNvSpPr>
            <a:spLocks noGrp="1"/>
          </p:cNvSpPr>
          <p:nvPr>
            <p:ph type="sldNum" sz="quarter" idx="12"/>
          </p:nvPr>
        </p:nvSpPr>
        <p:spPr/>
        <p:txBody>
          <a:bodyPr/>
          <a:lstStyle/>
          <a:p>
            <a:fld id="{7D99431C-61B7-4081-B939-15D42F0FA4A0}" type="slidenum">
              <a:rPr lang="en-US" smtClean="0"/>
              <a:t>‹#›</a:t>
            </a:fld>
            <a:endParaRPr lang="en-US"/>
          </a:p>
        </p:txBody>
      </p:sp>
    </p:spTree>
    <p:extLst>
      <p:ext uri="{BB962C8B-B14F-4D97-AF65-F5344CB8AC3E}">
        <p14:creationId xmlns:p14="http://schemas.microsoft.com/office/powerpoint/2010/main" val="1319848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54EED-38AE-0F59-CFAB-4E19F78993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4F3D0A-A188-536C-48FC-46A1C2E828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9F5F2A-1EB6-6B7D-D37C-F3AA0687F1BB}"/>
              </a:ext>
            </a:extLst>
          </p:cNvPr>
          <p:cNvSpPr>
            <a:spLocks noGrp="1"/>
          </p:cNvSpPr>
          <p:nvPr>
            <p:ph type="dt" sz="half" idx="10"/>
          </p:nvPr>
        </p:nvSpPr>
        <p:spPr/>
        <p:txBody>
          <a:bodyPr/>
          <a:lstStyle/>
          <a:p>
            <a:fld id="{DB33443D-3FE8-44E0-8718-9ACC11DD4E1E}" type="datetimeFigureOut">
              <a:rPr lang="en-US" smtClean="0"/>
              <a:t>6/8/2024</a:t>
            </a:fld>
            <a:endParaRPr lang="en-US"/>
          </a:p>
        </p:txBody>
      </p:sp>
      <p:sp>
        <p:nvSpPr>
          <p:cNvPr id="5" name="Footer Placeholder 4">
            <a:extLst>
              <a:ext uri="{FF2B5EF4-FFF2-40B4-BE49-F238E27FC236}">
                <a16:creationId xmlns:a16="http://schemas.microsoft.com/office/drawing/2014/main" id="{1DEDA775-3769-1662-2453-FD0877459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0E7A7-7A54-0DC3-8EB4-6AAB69023A23}"/>
              </a:ext>
            </a:extLst>
          </p:cNvPr>
          <p:cNvSpPr>
            <a:spLocks noGrp="1"/>
          </p:cNvSpPr>
          <p:nvPr>
            <p:ph type="sldNum" sz="quarter" idx="12"/>
          </p:nvPr>
        </p:nvSpPr>
        <p:spPr/>
        <p:txBody>
          <a:bodyPr/>
          <a:lstStyle/>
          <a:p>
            <a:fld id="{7D99431C-61B7-4081-B939-15D42F0FA4A0}" type="slidenum">
              <a:rPr lang="en-US" smtClean="0"/>
              <a:t>‹#›</a:t>
            </a:fld>
            <a:endParaRPr lang="en-US"/>
          </a:p>
        </p:txBody>
      </p:sp>
    </p:spTree>
    <p:extLst>
      <p:ext uri="{BB962C8B-B14F-4D97-AF65-F5344CB8AC3E}">
        <p14:creationId xmlns:p14="http://schemas.microsoft.com/office/powerpoint/2010/main" val="3096409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06F8-6F02-EAA7-80C0-21DCF76A66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AE357-79A6-F37D-CF2E-CD905B17E4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6A66BF-0860-F773-8F48-2D49AC529C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44852-F7E5-F5C4-0755-EE315933BB0E}"/>
              </a:ext>
            </a:extLst>
          </p:cNvPr>
          <p:cNvSpPr>
            <a:spLocks noGrp="1"/>
          </p:cNvSpPr>
          <p:nvPr>
            <p:ph type="dt" sz="half" idx="10"/>
          </p:nvPr>
        </p:nvSpPr>
        <p:spPr/>
        <p:txBody>
          <a:bodyPr/>
          <a:lstStyle/>
          <a:p>
            <a:fld id="{DB33443D-3FE8-44E0-8718-9ACC11DD4E1E}" type="datetimeFigureOut">
              <a:rPr lang="en-US" smtClean="0"/>
              <a:t>6/8/2024</a:t>
            </a:fld>
            <a:endParaRPr lang="en-US"/>
          </a:p>
        </p:txBody>
      </p:sp>
      <p:sp>
        <p:nvSpPr>
          <p:cNvPr id="6" name="Footer Placeholder 5">
            <a:extLst>
              <a:ext uri="{FF2B5EF4-FFF2-40B4-BE49-F238E27FC236}">
                <a16:creationId xmlns:a16="http://schemas.microsoft.com/office/drawing/2014/main" id="{C0490A74-7C32-DEA1-031B-E1C688D457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94FE4D-8BE8-656A-FF39-7E9B76F828D1}"/>
              </a:ext>
            </a:extLst>
          </p:cNvPr>
          <p:cNvSpPr>
            <a:spLocks noGrp="1"/>
          </p:cNvSpPr>
          <p:nvPr>
            <p:ph type="sldNum" sz="quarter" idx="12"/>
          </p:nvPr>
        </p:nvSpPr>
        <p:spPr/>
        <p:txBody>
          <a:bodyPr/>
          <a:lstStyle/>
          <a:p>
            <a:fld id="{7D99431C-61B7-4081-B939-15D42F0FA4A0}" type="slidenum">
              <a:rPr lang="en-US" smtClean="0"/>
              <a:t>‹#›</a:t>
            </a:fld>
            <a:endParaRPr lang="en-US"/>
          </a:p>
        </p:txBody>
      </p:sp>
    </p:spTree>
    <p:extLst>
      <p:ext uri="{BB962C8B-B14F-4D97-AF65-F5344CB8AC3E}">
        <p14:creationId xmlns:p14="http://schemas.microsoft.com/office/powerpoint/2010/main" val="3540500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9FB51-668A-E20C-1AB8-6CB2FBF941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EFD704-F00B-021A-4828-00092CE9F6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9C7AF-AC83-BF88-499E-D7D283309C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1A02A-5969-6680-3FC5-C38EC301B5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6775FB-5663-0792-03BC-A24CD2779C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3C7CBA-0388-04EA-EDED-BC698EC7EDE2}"/>
              </a:ext>
            </a:extLst>
          </p:cNvPr>
          <p:cNvSpPr>
            <a:spLocks noGrp="1"/>
          </p:cNvSpPr>
          <p:nvPr>
            <p:ph type="dt" sz="half" idx="10"/>
          </p:nvPr>
        </p:nvSpPr>
        <p:spPr/>
        <p:txBody>
          <a:bodyPr/>
          <a:lstStyle/>
          <a:p>
            <a:fld id="{DB33443D-3FE8-44E0-8718-9ACC11DD4E1E}" type="datetimeFigureOut">
              <a:rPr lang="en-US" smtClean="0"/>
              <a:t>6/8/2024</a:t>
            </a:fld>
            <a:endParaRPr lang="en-US"/>
          </a:p>
        </p:txBody>
      </p:sp>
      <p:sp>
        <p:nvSpPr>
          <p:cNvPr id="8" name="Footer Placeholder 7">
            <a:extLst>
              <a:ext uri="{FF2B5EF4-FFF2-40B4-BE49-F238E27FC236}">
                <a16:creationId xmlns:a16="http://schemas.microsoft.com/office/drawing/2014/main" id="{18016164-6DF6-5046-67D6-9CD444C08A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D6A949-CBDB-1356-FA42-1B91E355200C}"/>
              </a:ext>
            </a:extLst>
          </p:cNvPr>
          <p:cNvSpPr>
            <a:spLocks noGrp="1"/>
          </p:cNvSpPr>
          <p:nvPr>
            <p:ph type="sldNum" sz="quarter" idx="12"/>
          </p:nvPr>
        </p:nvSpPr>
        <p:spPr/>
        <p:txBody>
          <a:bodyPr/>
          <a:lstStyle/>
          <a:p>
            <a:fld id="{7D99431C-61B7-4081-B939-15D42F0FA4A0}" type="slidenum">
              <a:rPr lang="en-US" smtClean="0"/>
              <a:t>‹#›</a:t>
            </a:fld>
            <a:endParaRPr lang="en-US"/>
          </a:p>
        </p:txBody>
      </p:sp>
    </p:spTree>
    <p:extLst>
      <p:ext uri="{BB962C8B-B14F-4D97-AF65-F5344CB8AC3E}">
        <p14:creationId xmlns:p14="http://schemas.microsoft.com/office/powerpoint/2010/main" val="1775671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022BD-7849-899C-E84A-0D6E4E5F9E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3B2F2A-F3C5-94B4-B60D-29529EBE244E}"/>
              </a:ext>
            </a:extLst>
          </p:cNvPr>
          <p:cNvSpPr>
            <a:spLocks noGrp="1"/>
          </p:cNvSpPr>
          <p:nvPr>
            <p:ph type="dt" sz="half" idx="10"/>
          </p:nvPr>
        </p:nvSpPr>
        <p:spPr/>
        <p:txBody>
          <a:bodyPr/>
          <a:lstStyle/>
          <a:p>
            <a:fld id="{DB33443D-3FE8-44E0-8718-9ACC11DD4E1E}" type="datetimeFigureOut">
              <a:rPr lang="en-US" smtClean="0"/>
              <a:t>6/8/2024</a:t>
            </a:fld>
            <a:endParaRPr lang="en-US"/>
          </a:p>
        </p:txBody>
      </p:sp>
      <p:sp>
        <p:nvSpPr>
          <p:cNvPr id="4" name="Footer Placeholder 3">
            <a:extLst>
              <a:ext uri="{FF2B5EF4-FFF2-40B4-BE49-F238E27FC236}">
                <a16:creationId xmlns:a16="http://schemas.microsoft.com/office/drawing/2014/main" id="{E20EF40D-C595-C3FE-2119-661F5A412B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0A6D7C-2568-F9A3-A81F-2FA9CD700F2D}"/>
              </a:ext>
            </a:extLst>
          </p:cNvPr>
          <p:cNvSpPr>
            <a:spLocks noGrp="1"/>
          </p:cNvSpPr>
          <p:nvPr>
            <p:ph type="sldNum" sz="quarter" idx="12"/>
          </p:nvPr>
        </p:nvSpPr>
        <p:spPr/>
        <p:txBody>
          <a:bodyPr/>
          <a:lstStyle/>
          <a:p>
            <a:fld id="{7D99431C-61B7-4081-B939-15D42F0FA4A0}" type="slidenum">
              <a:rPr lang="en-US" smtClean="0"/>
              <a:t>‹#›</a:t>
            </a:fld>
            <a:endParaRPr lang="en-US"/>
          </a:p>
        </p:txBody>
      </p:sp>
    </p:spTree>
    <p:extLst>
      <p:ext uri="{BB962C8B-B14F-4D97-AF65-F5344CB8AC3E}">
        <p14:creationId xmlns:p14="http://schemas.microsoft.com/office/powerpoint/2010/main" val="169877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255A3-00A9-52DB-E491-54EF6F2D1E55}"/>
              </a:ext>
            </a:extLst>
          </p:cNvPr>
          <p:cNvSpPr>
            <a:spLocks noGrp="1"/>
          </p:cNvSpPr>
          <p:nvPr>
            <p:ph type="dt" sz="half" idx="10"/>
          </p:nvPr>
        </p:nvSpPr>
        <p:spPr/>
        <p:txBody>
          <a:bodyPr/>
          <a:lstStyle/>
          <a:p>
            <a:fld id="{DB33443D-3FE8-44E0-8718-9ACC11DD4E1E}" type="datetimeFigureOut">
              <a:rPr lang="en-US" smtClean="0"/>
              <a:t>6/8/2024</a:t>
            </a:fld>
            <a:endParaRPr lang="en-US"/>
          </a:p>
        </p:txBody>
      </p:sp>
      <p:sp>
        <p:nvSpPr>
          <p:cNvPr id="3" name="Footer Placeholder 2">
            <a:extLst>
              <a:ext uri="{FF2B5EF4-FFF2-40B4-BE49-F238E27FC236}">
                <a16:creationId xmlns:a16="http://schemas.microsoft.com/office/drawing/2014/main" id="{CA76890A-453A-3F1E-CCA9-DA6A96FDE1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1F6389-5D5A-F8AB-684F-95161DD9C64A}"/>
              </a:ext>
            </a:extLst>
          </p:cNvPr>
          <p:cNvSpPr>
            <a:spLocks noGrp="1"/>
          </p:cNvSpPr>
          <p:nvPr>
            <p:ph type="sldNum" sz="quarter" idx="12"/>
          </p:nvPr>
        </p:nvSpPr>
        <p:spPr/>
        <p:txBody>
          <a:bodyPr/>
          <a:lstStyle/>
          <a:p>
            <a:fld id="{7D99431C-61B7-4081-B939-15D42F0FA4A0}" type="slidenum">
              <a:rPr lang="en-US" smtClean="0"/>
              <a:t>‹#›</a:t>
            </a:fld>
            <a:endParaRPr lang="en-US"/>
          </a:p>
        </p:txBody>
      </p:sp>
    </p:spTree>
    <p:extLst>
      <p:ext uri="{BB962C8B-B14F-4D97-AF65-F5344CB8AC3E}">
        <p14:creationId xmlns:p14="http://schemas.microsoft.com/office/powerpoint/2010/main" val="873419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D8D1-B720-1CF3-0902-AA7AEC9154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2B5F45-97B2-BF65-A1A8-DB47C4A5CA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5C16D5-8129-5934-A80F-A0D68BADE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E9824F-751A-62A4-A9B5-64BF004ED469}"/>
              </a:ext>
            </a:extLst>
          </p:cNvPr>
          <p:cNvSpPr>
            <a:spLocks noGrp="1"/>
          </p:cNvSpPr>
          <p:nvPr>
            <p:ph type="dt" sz="half" idx="10"/>
          </p:nvPr>
        </p:nvSpPr>
        <p:spPr/>
        <p:txBody>
          <a:bodyPr/>
          <a:lstStyle/>
          <a:p>
            <a:fld id="{DB33443D-3FE8-44E0-8718-9ACC11DD4E1E}" type="datetimeFigureOut">
              <a:rPr lang="en-US" smtClean="0"/>
              <a:t>6/8/2024</a:t>
            </a:fld>
            <a:endParaRPr lang="en-US"/>
          </a:p>
        </p:txBody>
      </p:sp>
      <p:sp>
        <p:nvSpPr>
          <p:cNvPr id="6" name="Footer Placeholder 5">
            <a:extLst>
              <a:ext uri="{FF2B5EF4-FFF2-40B4-BE49-F238E27FC236}">
                <a16:creationId xmlns:a16="http://schemas.microsoft.com/office/drawing/2014/main" id="{594DA45F-0C6A-8D9C-CE2F-3A7CFB473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F84B41-F111-D147-BA88-802887FBD6AD}"/>
              </a:ext>
            </a:extLst>
          </p:cNvPr>
          <p:cNvSpPr>
            <a:spLocks noGrp="1"/>
          </p:cNvSpPr>
          <p:nvPr>
            <p:ph type="sldNum" sz="quarter" idx="12"/>
          </p:nvPr>
        </p:nvSpPr>
        <p:spPr/>
        <p:txBody>
          <a:bodyPr/>
          <a:lstStyle/>
          <a:p>
            <a:fld id="{7D99431C-61B7-4081-B939-15D42F0FA4A0}" type="slidenum">
              <a:rPr lang="en-US" smtClean="0"/>
              <a:t>‹#›</a:t>
            </a:fld>
            <a:endParaRPr lang="en-US"/>
          </a:p>
        </p:txBody>
      </p:sp>
    </p:spTree>
    <p:extLst>
      <p:ext uri="{BB962C8B-B14F-4D97-AF65-F5344CB8AC3E}">
        <p14:creationId xmlns:p14="http://schemas.microsoft.com/office/powerpoint/2010/main" val="524086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9C25C8-D845-4444-90F1-E61249784291}" type="datetime1">
              <a:rPr lang="en-US" smtClean="0"/>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6E1BC-5FA2-4FC6-9EE3-8F57BD87ED02}" type="slidenum">
              <a:rPr lang="en-US" smtClean="0"/>
              <a:t>‹#›</a:t>
            </a:fld>
            <a:endParaRPr lang="en-US"/>
          </a:p>
        </p:txBody>
      </p:sp>
    </p:spTree>
    <p:extLst>
      <p:ext uri="{BB962C8B-B14F-4D97-AF65-F5344CB8AC3E}">
        <p14:creationId xmlns:p14="http://schemas.microsoft.com/office/powerpoint/2010/main" val="35327996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B59D-EFC1-2FA0-639B-D76D8DC3B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954992-0622-498D-F344-5504EDB8EB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6A6D77-723D-80D0-7E9A-45905F102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676A92-A4E2-EE79-F603-99009231C19E}"/>
              </a:ext>
            </a:extLst>
          </p:cNvPr>
          <p:cNvSpPr>
            <a:spLocks noGrp="1"/>
          </p:cNvSpPr>
          <p:nvPr>
            <p:ph type="dt" sz="half" idx="10"/>
          </p:nvPr>
        </p:nvSpPr>
        <p:spPr/>
        <p:txBody>
          <a:bodyPr/>
          <a:lstStyle/>
          <a:p>
            <a:fld id="{DB33443D-3FE8-44E0-8718-9ACC11DD4E1E}" type="datetimeFigureOut">
              <a:rPr lang="en-US" smtClean="0"/>
              <a:t>6/8/2024</a:t>
            </a:fld>
            <a:endParaRPr lang="en-US"/>
          </a:p>
        </p:txBody>
      </p:sp>
      <p:sp>
        <p:nvSpPr>
          <p:cNvPr id="6" name="Footer Placeholder 5">
            <a:extLst>
              <a:ext uri="{FF2B5EF4-FFF2-40B4-BE49-F238E27FC236}">
                <a16:creationId xmlns:a16="http://schemas.microsoft.com/office/drawing/2014/main" id="{21CC7101-CFDD-9C31-7F1A-4551545558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21BFEC-B203-0958-63A2-96E7B1B35906}"/>
              </a:ext>
            </a:extLst>
          </p:cNvPr>
          <p:cNvSpPr>
            <a:spLocks noGrp="1"/>
          </p:cNvSpPr>
          <p:nvPr>
            <p:ph type="sldNum" sz="quarter" idx="12"/>
          </p:nvPr>
        </p:nvSpPr>
        <p:spPr/>
        <p:txBody>
          <a:bodyPr/>
          <a:lstStyle/>
          <a:p>
            <a:fld id="{7D99431C-61B7-4081-B939-15D42F0FA4A0}" type="slidenum">
              <a:rPr lang="en-US" smtClean="0"/>
              <a:t>‹#›</a:t>
            </a:fld>
            <a:endParaRPr lang="en-US"/>
          </a:p>
        </p:txBody>
      </p:sp>
    </p:spTree>
    <p:extLst>
      <p:ext uri="{BB962C8B-B14F-4D97-AF65-F5344CB8AC3E}">
        <p14:creationId xmlns:p14="http://schemas.microsoft.com/office/powerpoint/2010/main" val="1780146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9CC6E-0CF7-38AA-DE92-8E76D94594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66A31B-3AB8-D7F1-A72A-EE4F87826E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FDEEE-B1AA-6B45-2A32-E038035D22A5}"/>
              </a:ext>
            </a:extLst>
          </p:cNvPr>
          <p:cNvSpPr>
            <a:spLocks noGrp="1"/>
          </p:cNvSpPr>
          <p:nvPr>
            <p:ph type="dt" sz="half" idx="10"/>
          </p:nvPr>
        </p:nvSpPr>
        <p:spPr/>
        <p:txBody>
          <a:bodyPr/>
          <a:lstStyle/>
          <a:p>
            <a:fld id="{DB33443D-3FE8-44E0-8718-9ACC11DD4E1E}" type="datetimeFigureOut">
              <a:rPr lang="en-US" smtClean="0"/>
              <a:t>6/8/2024</a:t>
            </a:fld>
            <a:endParaRPr lang="en-US"/>
          </a:p>
        </p:txBody>
      </p:sp>
      <p:sp>
        <p:nvSpPr>
          <p:cNvPr id="5" name="Footer Placeholder 4">
            <a:extLst>
              <a:ext uri="{FF2B5EF4-FFF2-40B4-BE49-F238E27FC236}">
                <a16:creationId xmlns:a16="http://schemas.microsoft.com/office/drawing/2014/main" id="{07D4C63D-BB7E-FE11-73FD-FF7E8BBBE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2F151-7C9D-49B4-6EC3-8BEDA75DA053}"/>
              </a:ext>
            </a:extLst>
          </p:cNvPr>
          <p:cNvSpPr>
            <a:spLocks noGrp="1"/>
          </p:cNvSpPr>
          <p:nvPr>
            <p:ph type="sldNum" sz="quarter" idx="12"/>
          </p:nvPr>
        </p:nvSpPr>
        <p:spPr/>
        <p:txBody>
          <a:bodyPr/>
          <a:lstStyle/>
          <a:p>
            <a:fld id="{7D99431C-61B7-4081-B939-15D42F0FA4A0}" type="slidenum">
              <a:rPr lang="en-US" smtClean="0"/>
              <a:t>‹#›</a:t>
            </a:fld>
            <a:endParaRPr lang="en-US"/>
          </a:p>
        </p:txBody>
      </p:sp>
    </p:spTree>
    <p:extLst>
      <p:ext uri="{BB962C8B-B14F-4D97-AF65-F5344CB8AC3E}">
        <p14:creationId xmlns:p14="http://schemas.microsoft.com/office/powerpoint/2010/main" val="2993444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E15DE1-FF64-AD9F-6948-1265DC6A07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D312A8-7D57-3E1C-814E-E73E882905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6DCB5A-9ED0-64E1-624F-A8DE4D90EFE0}"/>
              </a:ext>
            </a:extLst>
          </p:cNvPr>
          <p:cNvSpPr>
            <a:spLocks noGrp="1"/>
          </p:cNvSpPr>
          <p:nvPr>
            <p:ph type="dt" sz="half" idx="10"/>
          </p:nvPr>
        </p:nvSpPr>
        <p:spPr/>
        <p:txBody>
          <a:bodyPr/>
          <a:lstStyle/>
          <a:p>
            <a:fld id="{DB33443D-3FE8-44E0-8718-9ACC11DD4E1E}" type="datetimeFigureOut">
              <a:rPr lang="en-US" smtClean="0"/>
              <a:t>6/8/2024</a:t>
            </a:fld>
            <a:endParaRPr lang="en-US"/>
          </a:p>
        </p:txBody>
      </p:sp>
      <p:sp>
        <p:nvSpPr>
          <p:cNvPr id="5" name="Footer Placeholder 4">
            <a:extLst>
              <a:ext uri="{FF2B5EF4-FFF2-40B4-BE49-F238E27FC236}">
                <a16:creationId xmlns:a16="http://schemas.microsoft.com/office/drawing/2014/main" id="{F10C7450-155E-4D9D-4D9F-B3B150B56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820AE-3DAC-6B55-810E-B9D520C5453E}"/>
              </a:ext>
            </a:extLst>
          </p:cNvPr>
          <p:cNvSpPr>
            <a:spLocks noGrp="1"/>
          </p:cNvSpPr>
          <p:nvPr>
            <p:ph type="sldNum" sz="quarter" idx="12"/>
          </p:nvPr>
        </p:nvSpPr>
        <p:spPr/>
        <p:txBody>
          <a:bodyPr/>
          <a:lstStyle/>
          <a:p>
            <a:fld id="{7D99431C-61B7-4081-B939-15D42F0FA4A0}" type="slidenum">
              <a:rPr lang="en-US" smtClean="0"/>
              <a:t>‹#›</a:t>
            </a:fld>
            <a:endParaRPr lang="en-US"/>
          </a:p>
        </p:txBody>
      </p:sp>
    </p:spTree>
    <p:extLst>
      <p:ext uri="{BB962C8B-B14F-4D97-AF65-F5344CB8AC3E}">
        <p14:creationId xmlns:p14="http://schemas.microsoft.com/office/powerpoint/2010/main" val="332516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C2A0CD-7978-414D-990A-ED2F97AC81D1}" type="datetime1">
              <a:rPr lang="en-US" smtClean="0"/>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96E1BC-5FA2-4FC6-9EE3-8F57BD87ED02}" type="slidenum">
              <a:rPr lang="en-US" smtClean="0"/>
              <a:t>‹#›</a:t>
            </a:fld>
            <a:endParaRPr lang="en-US"/>
          </a:p>
        </p:txBody>
      </p:sp>
    </p:spTree>
    <p:extLst>
      <p:ext uri="{BB962C8B-B14F-4D97-AF65-F5344CB8AC3E}">
        <p14:creationId xmlns:p14="http://schemas.microsoft.com/office/powerpoint/2010/main" val="2860421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E8B0703-31F2-4034-91E7-071521BDC994}" type="datetime1">
              <a:rPr lang="en-US" smtClean="0"/>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6E1BC-5FA2-4FC6-9EE3-8F57BD87ED02}" type="slidenum">
              <a:rPr lang="en-US" smtClean="0"/>
              <a:t>‹#›</a:t>
            </a:fld>
            <a:endParaRPr lang="en-US"/>
          </a:p>
        </p:txBody>
      </p:sp>
    </p:spTree>
    <p:extLst>
      <p:ext uri="{BB962C8B-B14F-4D97-AF65-F5344CB8AC3E}">
        <p14:creationId xmlns:p14="http://schemas.microsoft.com/office/powerpoint/2010/main" val="520548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85F66-F2D5-49AD-AC25-D85436D74B9F}" type="datetime1">
              <a:rPr lang="en-US" smtClean="0"/>
              <a:t>6/8/2024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96E1BC-5FA2-4FC6-9EE3-8F57BD87ED02}" type="slidenum">
              <a:rPr lang="en-US" smtClean="0"/>
              <a:t>‹#›</a:t>
            </a:fld>
            <a:endParaRPr lang="en-US"/>
          </a:p>
        </p:txBody>
      </p:sp>
    </p:spTree>
    <p:extLst>
      <p:ext uri="{BB962C8B-B14F-4D97-AF65-F5344CB8AC3E}">
        <p14:creationId xmlns:p14="http://schemas.microsoft.com/office/powerpoint/2010/main" val="2346264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6986A9-6E86-42A8-A1B3-F543ECA9D8A8}" type="datetime1">
              <a:rPr lang="en-US" smtClean="0"/>
              <a:t>6/8/2024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96E1BC-5FA2-4FC6-9EE3-8F57BD87ED02}" type="slidenum">
              <a:rPr lang="en-US" smtClean="0"/>
              <a:t>‹#›</a:t>
            </a:fld>
            <a:endParaRPr lang="en-US"/>
          </a:p>
        </p:txBody>
      </p:sp>
    </p:spTree>
    <p:extLst>
      <p:ext uri="{BB962C8B-B14F-4D97-AF65-F5344CB8AC3E}">
        <p14:creationId xmlns:p14="http://schemas.microsoft.com/office/powerpoint/2010/main" val="3594086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801FF-E757-44A2-A6A8-0CDB10440198}" type="datetime1">
              <a:rPr lang="en-US" smtClean="0"/>
              <a:t>6/8/2024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96E1BC-5FA2-4FC6-9EE3-8F57BD87ED02}" type="slidenum">
              <a:rPr lang="en-US" smtClean="0"/>
              <a:t>‹#›</a:t>
            </a:fld>
            <a:endParaRPr lang="en-US"/>
          </a:p>
        </p:txBody>
      </p:sp>
    </p:spTree>
    <p:extLst>
      <p:ext uri="{BB962C8B-B14F-4D97-AF65-F5344CB8AC3E}">
        <p14:creationId xmlns:p14="http://schemas.microsoft.com/office/powerpoint/2010/main" val="273211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440D98-3749-4130-807F-E25108FA2F2B}" type="datetime1">
              <a:rPr lang="en-US" smtClean="0"/>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6E1BC-5FA2-4FC6-9EE3-8F57BD87ED02}" type="slidenum">
              <a:rPr lang="en-US" smtClean="0"/>
              <a:t>‹#›</a:t>
            </a:fld>
            <a:endParaRPr lang="en-US"/>
          </a:p>
        </p:txBody>
      </p:sp>
    </p:spTree>
    <p:extLst>
      <p:ext uri="{BB962C8B-B14F-4D97-AF65-F5344CB8AC3E}">
        <p14:creationId xmlns:p14="http://schemas.microsoft.com/office/powerpoint/2010/main" val="323597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9B2F72-FC89-4D74-AA3A-F4497BF50916}" type="datetime1">
              <a:rPr lang="en-US" smtClean="0"/>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96E1BC-5FA2-4FC6-9EE3-8F57BD87ED02}" type="slidenum">
              <a:rPr lang="en-US" smtClean="0"/>
              <a:t>‹#›</a:t>
            </a:fld>
            <a:endParaRPr lang="en-US"/>
          </a:p>
        </p:txBody>
      </p:sp>
    </p:spTree>
    <p:extLst>
      <p:ext uri="{BB962C8B-B14F-4D97-AF65-F5344CB8AC3E}">
        <p14:creationId xmlns:p14="http://schemas.microsoft.com/office/powerpoint/2010/main" val="2839129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E23046-EFFC-4B99-8D79-8ADF885EAC7D}" type="datetime1">
              <a:rPr lang="en-US" smtClean="0"/>
              <a:t>6/8/2024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Oval 6">
            <a:extLst>
              <a:ext uri="{FF2B5EF4-FFF2-40B4-BE49-F238E27FC236}">
                <a16:creationId xmlns:a16="http://schemas.microsoft.com/office/drawing/2014/main" id="{BACA9484-0E37-1DA0-8EB2-527A52BEA52D}"/>
              </a:ext>
            </a:extLst>
          </p:cNvPr>
          <p:cNvSpPr/>
          <p:nvPr userDrawn="1"/>
        </p:nvSpPr>
        <p:spPr>
          <a:xfrm>
            <a:off x="10208029" y="6356350"/>
            <a:ext cx="357447" cy="36512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0108276" y="6319895"/>
            <a:ext cx="457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8296E1BC-5FA2-4FC6-9EE3-8F57BD87ED02}" type="slidenum">
              <a:rPr lang="en-US" smtClean="0"/>
              <a:pPr/>
              <a:t>‹#›</a:t>
            </a:fld>
            <a:endParaRPr lang="en-US" dirty="0"/>
          </a:p>
        </p:txBody>
      </p:sp>
    </p:spTree>
    <p:extLst>
      <p:ext uri="{BB962C8B-B14F-4D97-AF65-F5344CB8AC3E}">
        <p14:creationId xmlns:p14="http://schemas.microsoft.com/office/powerpoint/2010/main" val="1459950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6FF371-90FF-B683-F44D-C2BA30E38C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82602A-BA18-A590-8A5B-2DED7BF632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D5D46-AB9D-C3D3-3DC2-D9A83A1A16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33443D-3FE8-44E0-8718-9ACC11DD4E1E}" type="datetimeFigureOut">
              <a:rPr lang="en-US" smtClean="0"/>
              <a:t>6/8/2024</a:t>
            </a:fld>
            <a:endParaRPr lang="en-US"/>
          </a:p>
        </p:txBody>
      </p:sp>
      <p:sp>
        <p:nvSpPr>
          <p:cNvPr id="5" name="Footer Placeholder 4">
            <a:extLst>
              <a:ext uri="{FF2B5EF4-FFF2-40B4-BE49-F238E27FC236}">
                <a16:creationId xmlns:a16="http://schemas.microsoft.com/office/drawing/2014/main" id="{FB88B34E-49B1-0C91-7A5B-CFCA38FBE5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F17A31-9CCD-80F7-1A74-CFD8B6C7B9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9431C-61B7-4081-B939-15D42F0FA4A0}" type="slidenum">
              <a:rPr lang="en-US" smtClean="0"/>
              <a:t>‹#›</a:t>
            </a:fld>
            <a:endParaRPr lang="en-US"/>
          </a:p>
        </p:txBody>
      </p:sp>
    </p:spTree>
    <p:extLst>
      <p:ext uri="{BB962C8B-B14F-4D97-AF65-F5344CB8AC3E}">
        <p14:creationId xmlns:p14="http://schemas.microsoft.com/office/powerpoint/2010/main" val="30330500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Factory Smoke">
            <a:extLst>
              <a:ext uri="{FF2B5EF4-FFF2-40B4-BE49-F238E27FC236}">
                <a16:creationId xmlns:a16="http://schemas.microsoft.com/office/drawing/2014/main" id="{F2EC73D7-1360-A750-6967-110C632150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94B6C-4101-0292-857A-772967279760}"/>
              </a:ext>
            </a:extLst>
          </p:cNvPr>
          <p:cNvSpPr>
            <a:spLocks noGrp="1"/>
          </p:cNvSpPr>
          <p:nvPr>
            <p:ph type="ctrTitle"/>
          </p:nvPr>
        </p:nvSpPr>
        <p:spPr>
          <a:xfrm>
            <a:off x="681968" y="1773382"/>
            <a:ext cx="10825018" cy="2476272"/>
          </a:xfrm>
        </p:spPr>
        <p:txBody>
          <a:bodyPr anchor="t">
            <a:normAutofit/>
          </a:bodyPr>
          <a:lstStyle/>
          <a:p>
            <a:r>
              <a:rPr lang="en-US" sz="5200">
                <a:solidFill>
                  <a:srgbClr val="FFFFFF"/>
                </a:solidFill>
                <a:latin typeface="Times New Roman" panose="02020603050405020304" pitchFamily="18" charset="0"/>
                <a:cs typeface="Times New Roman" panose="02020603050405020304" pitchFamily="18" charset="0"/>
              </a:rPr>
              <a:t>CO2 Emissions and Sources: A Comparative Study in Bangladesh</a:t>
            </a:r>
            <a:endParaRPr lang="en-US" sz="52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77BFA3-1AF0-DA29-47F9-C0CDD6C43FB3}"/>
              </a:ext>
            </a:extLst>
          </p:cNvPr>
          <p:cNvSpPr>
            <a:spLocks noGrp="1"/>
          </p:cNvSpPr>
          <p:nvPr>
            <p:ph type="subTitle" idx="1"/>
          </p:nvPr>
        </p:nvSpPr>
        <p:spPr>
          <a:xfrm>
            <a:off x="3369735" y="3460627"/>
            <a:ext cx="5449479" cy="1578054"/>
          </a:xfrm>
        </p:spPr>
        <p:txBody>
          <a:bodyPr anchor="b">
            <a:normAutofit/>
          </a:bodyPr>
          <a:lstStyle/>
          <a:p>
            <a:r>
              <a:rPr lang="en-US">
                <a:solidFill>
                  <a:srgbClr val="FFFFFF"/>
                </a:solidFill>
                <a:latin typeface="Times New Roman" panose="02020603050405020304" pitchFamily="18" charset="0"/>
                <a:cs typeface="Times New Roman" panose="02020603050405020304" pitchFamily="18" charset="0"/>
              </a:rPr>
              <a:t>Course Title: Seminar VIII </a:t>
            </a:r>
          </a:p>
          <a:p>
            <a:r>
              <a:rPr lang="en-US">
                <a:solidFill>
                  <a:srgbClr val="FFFFFF"/>
                </a:solidFill>
                <a:latin typeface="Times New Roman" panose="02020603050405020304" pitchFamily="18" charset="0"/>
                <a:cs typeface="Times New Roman" panose="02020603050405020304" pitchFamily="18" charset="0"/>
              </a:rPr>
              <a:t>Course Code: ECO 498</a:t>
            </a:r>
          </a:p>
          <a:p>
            <a:pPr algn="l"/>
            <a:endParaRPr lang="en-US"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09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descr="Bricks in the form of network signals on orange background">
            <a:extLst>
              <a:ext uri="{FF2B5EF4-FFF2-40B4-BE49-F238E27FC236}">
                <a16:creationId xmlns:a16="http://schemas.microsoft.com/office/drawing/2014/main" id="{020B5FE7-EA2A-594B-D095-F3742BF6C3E4}"/>
              </a:ext>
            </a:extLst>
          </p:cNvPr>
          <p:cNvSpPr txBox="1"/>
          <p:nvPr/>
        </p:nvSpPr>
        <p:spPr>
          <a:xfrm>
            <a:off x="989901" y="445615"/>
            <a:ext cx="4521665" cy="5569291"/>
          </a:xfrm>
          <a:prstGeom prst="rect">
            <a:avLst/>
          </a:prstGeom>
          <a:solidFill>
            <a:schemeClr val="accent2">
              <a:lumMod val="20000"/>
              <a:lumOff val="80000"/>
              <a:alpha val="52000"/>
            </a:schemeClr>
          </a:solidFill>
        </p:spPr>
        <p:txBody>
          <a:bodyPr wrap="square" rtlCol="0">
            <a:spAutoFit/>
          </a:bodyPr>
          <a:lstStyle/>
          <a:p>
            <a:endParaRPr lang="en-US" dirty="0"/>
          </a:p>
        </p:txBody>
      </p:sp>
      <p:sp>
        <p:nvSpPr>
          <p:cNvPr id="2" name="Title 1"/>
          <p:cNvSpPr>
            <a:spLocks noGrp="1"/>
          </p:cNvSpPr>
          <p:nvPr>
            <p:ph type="title"/>
          </p:nvPr>
        </p:nvSpPr>
        <p:spPr>
          <a:xfrm>
            <a:off x="1638620" y="666917"/>
            <a:ext cx="4862848" cy="5569291"/>
          </a:xfrm>
        </p:spPr>
        <p:txBody>
          <a:bodyPr>
            <a:normAutofit/>
          </a:bodyPr>
          <a:lstStyle/>
          <a:p>
            <a:r>
              <a:rPr lang="en-US" b="1" dirty="0">
                <a:latin typeface="Times New Roman" panose="02020603050405020304" pitchFamily="18" charset="0"/>
                <a:cs typeface="Times New Roman" panose="02020603050405020304" pitchFamily="18" charset="0"/>
              </a:rPr>
              <a:t>Data and Methodology:</a:t>
            </a:r>
          </a:p>
        </p:txBody>
      </p:sp>
      <p:graphicFrame>
        <p:nvGraphicFramePr>
          <p:cNvPr id="5" name="Content Placeholder 2">
            <a:extLst>
              <a:ext uri="{FF2B5EF4-FFF2-40B4-BE49-F238E27FC236}">
                <a16:creationId xmlns:a16="http://schemas.microsoft.com/office/drawing/2014/main" id="{804C307F-875E-E1FD-28E8-A322DF841CA3}"/>
              </a:ext>
            </a:extLst>
          </p:cNvPr>
          <p:cNvGraphicFramePr>
            <a:graphicFrameLocks noGrp="1"/>
          </p:cNvGraphicFramePr>
          <p:nvPr>
            <p:ph idx="1"/>
            <p:extLst>
              <p:ext uri="{D42A27DB-BD31-4B8C-83A1-F6EECF244321}">
                <p14:modId xmlns:p14="http://schemas.microsoft.com/office/powerpoint/2010/main" val="3463737147"/>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3832526F-DCE0-189D-3DDD-38621834C667}"/>
              </a:ext>
            </a:extLst>
          </p:cNvPr>
          <p:cNvSpPr/>
          <p:nvPr/>
        </p:nvSpPr>
        <p:spPr>
          <a:xfrm>
            <a:off x="1224009" y="731519"/>
            <a:ext cx="4521665" cy="5504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10940D6-E8BC-E2DD-F5E3-51118BA5A018}"/>
              </a:ext>
            </a:extLst>
          </p:cNvPr>
          <p:cNvSpPr>
            <a:spLocks noGrp="1"/>
          </p:cNvSpPr>
          <p:nvPr>
            <p:ph type="sldNum" sz="quarter" idx="12"/>
          </p:nvPr>
        </p:nvSpPr>
        <p:spPr>
          <a:xfrm>
            <a:off x="11128248" y="6309677"/>
            <a:ext cx="457200" cy="365125"/>
          </a:xfrm>
        </p:spPr>
        <p:txBody>
          <a:bodyPr/>
          <a:lstStyle/>
          <a:p>
            <a:fld id="{8296E1BC-5FA2-4FC6-9EE3-8F57BD87ED02}" type="slidenum">
              <a:rPr lang="en-US" smtClean="0"/>
              <a:t>10</a:t>
            </a:fld>
            <a:endParaRPr lang="en-US" dirty="0"/>
          </a:p>
        </p:txBody>
      </p:sp>
    </p:spTree>
    <p:extLst>
      <p:ext uri="{BB962C8B-B14F-4D97-AF65-F5344CB8AC3E}">
        <p14:creationId xmlns:p14="http://schemas.microsoft.com/office/powerpoint/2010/main" val="1289352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5767" y="1188637"/>
            <a:ext cx="2988234" cy="4480726"/>
          </a:xfrm>
        </p:spPr>
        <p:txBody>
          <a:bodyPr>
            <a:normAutofit/>
          </a:bodyPr>
          <a:lstStyle/>
          <a:p>
            <a:pPr algn="r"/>
            <a:r>
              <a:rPr lang="en-US" sz="3600" b="1">
                <a:latin typeface="Times New Roman" panose="02020603050405020304" pitchFamily="18" charset="0"/>
                <a:cs typeface="Times New Roman" panose="02020603050405020304" pitchFamily="18" charset="0"/>
              </a:rPr>
              <a:t>Data and Methodology (Cont.)</a:t>
            </a:r>
          </a:p>
        </p:txBody>
      </p:sp>
      <p:cxnSp>
        <p:nvCxnSpPr>
          <p:cNvPr id="23" name="Straight Connector 22">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255259" y="1648869"/>
            <a:ext cx="5860972" cy="4020494"/>
          </a:xfrm>
        </p:spPr>
        <p:txBody>
          <a:bodyPr anchor="ctr">
            <a:normAutofit lnSpcReduction="10000"/>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CO2 emissions, CO2 emissions per capita and    CO2 emissions from different sources due to various production or economic activity.</a:t>
            </a:r>
          </a:p>
          <a:p>
            <a:pPr>
              <a:buFont typeface="Wingdings" panose="05000000000000000000" pitchFamily="2" charset="2"/>
              <a:buChar char="Ø"/>
            </a:pPr>
            <a:endParaRPr lang="en-US" sz="3400" dirty="0">
              <a:latin typeface="Times New Roman" panose="02020603050405020304" pitchFamily="18" charset="0"/>
              <a:cs typeface="Times New Roman" panose="02020603050405020304" pitchFamily="18" charset="0"/>
            </a:endParaRPr>
          </a:p>
          <a:p>
            <a:pPr lvl="1">
              <a:buFont typeface="Calibri" panose="020F0502020204030204" pitchFamily="34" charset="0"/>
              <a:buChar char="−"/>
            </a:pPr>
            <a:r>
              <a:rPr lang="en-US" sz="2100" dirty="0">
                <a:latin typeface="Times New Roman" panose="02020603050405020304" pitchFamily="18" charset="0"/>
                <a:cs typeface="Times New Roman" panose="02020603050405020304" pitchFamily="18" charset="0"/>
              </a:rPr>
              <a:t>electricity and heat production</a:t>
            </a:r>
          </a:p>
          <a:p>
            <a:pPr lvl="1">
              <a:buFont typeface="Calibri" panose="020F0502020204030204" pitchFamily="34" charset="0"/>
              <a:buChar char="−"/>
            </a:pPr>
            <a:r>
              <a:rPr lang="en-US" sz="2100" dirty="0">
                <a:latin typeface="Times New Roman" panose="02020603050405020304" pitchFamily="18" charset="0"/>
                <a:cs typeface="Times New Roman" panose="02020603050405020304" pitchFamily="18" charset="0"/>
              </a:rPr>
              <a:t>manufacturing industries and construction</a:t>
            </a:r>
          </a:p>
          <a:p>
            <a:pPr lvl="1">
              <a:buFont typeface="Calibri" panose="020F0502020204030204" pitchFamily="34" charset="0"/>
              <a:buChar char="−"/>
            </a:pPr>
            <a:r>
              <a:rPr lang="en-US" sz="2100" dirty="0">
                <a:latin typeface="Times New Roman" panose="02020603050405020304" pitchFamily="18" charset="0"/>
                <a:cs typeface="Times New Roman" panose="02020603050405020304" pitchFamily="18" charset="0"/>
              </a:rPr>
              <a:t>other sectors, excluding residential buildings and commercial and public services</a:t>
            </a:r>
          </a:p>
          <a:p>
            <a:pPr lvl="1">
              <a:buFont typeface="Calibri" panose="020F0502020204030204" pitchFamily="34" charset="0"/>
              <a:buChar char="−"/>
            </a:pPr>
            <a:r>
              <a:rPr lang="en-US" sz="2100" dirty="0">
                <a:latin typeface="Times New Roman" panose="02020603050405020304" pitchFamily="18" charset="0"/>
                <a:cs typeface="Times New Roman" panose="02020603050405020304" pitchFamily="18" charset="0"/>
              </a:rPr>
              <a:t>residential buildings and commercial and public services</a:t>
            </a:r>
          </a:p>
          <a:p>
            <a:pPr lvl="1">
              <a:buFont typeface="Calibri" panose="020F0502020204030204" pitchFamily="34" charset="0"/>
              <a:buChar char="−"/>
            </a:pPr>
            <a:r>
              <a:rPr lang="en-US" sz="2100" dirty="0">
                <a:latin typeface="Times New Roman" panose="02020603050405020304" pitchFamily="18" charset="0"/>
                <a:cs typeface="Times New Roman" panose="02020603050405020304" pitchFamily="18" charset="0"/>
              </a:rPr>
              <a:t>transport</a:t>
            </a:r>
          </a:p>
          <a:p>
            <a:pPr lvl="1">
              <a:buFont typeface="Calibri" panose="020F0502020204030204" pitchFamily="34" charset="0"/>
              <a:buChar char="−"/>
            </a:pPr>
            <a:r>
              <a:rPr lang="en-US" sz="2100" dirty="0">
                <a:latin typeface="Times New Roman" panose="02020603050405020304" pitchFamily="18" charset="0"/>
                <a:cs typeface="Times New Roman" panose="02020603050405020304" pitchFamily="18" charset="0"/>
              </a:rPr>
              <a:t>gaseous, liquid and solid fuel consumption</a:t>
            </a:r>
          </a:p>
          <a:p>
            <a:pPr>
              <a:buFont typeface="Wingdings" panose="05000000000000000000" pitchFamily="2" charset="2"/>
              <a:buChar char="Ø"/>
            </a:pPr>
            <a:endParaRPr lang="en-US" dirty="0"/>
          </a:p>
        </p:txBody>
      </p:sp>
      <p:sp>
        <p:nvSpPr>
          <p:cNvPr id="4" name="Slide Number Placeholder 3">
            <a:extLst>
              <a:ext uri="{FF2B5EF4-FFF2-40B4-BE49-F238E27FC236}">
                <a16:creationId xmlns:a16="http://schemas.microsoft.com/office/drawing/2014/main" id="{8902903A-F84D-D4F2-A4E2-68FBAA3B4680}"/>
              </a:ext>
            </a:extLst>
          </p:cNvPr>
          <p:cNvSpPr>
            <a:spLocks noGrp="1"/>
          </p:cNvSpPr>
          <p:nvPr>
            <p:ph type="sldNum" sz="quarter" idx="12"/>
          </p:nvPr>
        </p:nvSpPr>
        <p:spPr>
          <a:xfrm>
            <a:off x="618567" y="6362016"/>
            <a:ext cx="457200" cy="365125"/>
          </a:xfrm>
        </p:spPr>
        <p:txBody>
          <a:bodyPr/>
          <a:lstStyle/>
          <a:p>
            <a:fld id="{8296E1BC-5FA2-4FC6-9EE3-8F57BD87ED02}" type="slidenum">
              <a:rPr lang="en-US" smtClean="0"/>
              <a:t>11</a:t>
            </a:fld>
            <a:endParaRPr lang="en-US" dirty="0"/>
          </a:p>
        </p:txBody>
      </p:sp>
    </p:spTree>
    <p:extLst>
      <p:ext uri="{BB962C8B-B14F-4D97-AF65-F5344CB8AC3E}">
        <p14:creationId xmlns:p14="http://schemas.microsoft.com/office/powerpoint/2010/main" val="395863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876647" y="792364"/>
            <a:ext cx="5393361" cy="1325563"/>
          </a:xfrm>
        </p:spPr>
        <p:txBody>
          <a:bodyPr>
            <a:normAutofit/>
          </a:bodyPr>
          <a:lstStyle/>
          <a:p>
            <a:r>
              <a:rPr lang="en-US" sz="4000" b="1" dirty="0">
                <a:latin typeface="Times New Roman" panose="02020603050405020304" pitchFamily="18" charset="0"/>
                <a:cs typeface="Times New Roman" panose="02020603050405020304" pitchFamily="18" charset="0"/>
              </a:rPr>
              <a:t>Findings:</a:t>
            </a:r>
          </a:p>
        </p:txBody>
      </p:sp>
      <p:sp>
        <p:nvSpPr>
          <p:cNvPr id="3" name="Content Placeholder 2"/>
          <p:cNvSpPr>
            <a:spLocks noGrp="1"/>
          </p:cNvSpPr>
          <p:nvPr>
            <p:ph idx="1"/>
          </p:nvPr>
        </p:nvSpPr>
        <p:spPr>
          <a:xfrm>
            <a:off x="771735" y="2245075"/>
            <a:ext cx="5393361" cy="4351338"/>
          </a:xfrm>
        </p:spPr>
        <p:txBody>
          <a:bodyPr>
            <a:norm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CO2 emissions from electricity and heat production is the highest at 49.47%, followed by CO2 emissions from manufacturing industries and construction at 17.45%. </a:t>
            </a:r>
          </a:p>
          <a:p>
            <a:r>
              <a:rPr lang="en-US" sz="1800" dirty="0">
                <a:latin typeface="Times New Roman" panose="02020603050405020304" pitchFamily="18" charset="0"/>
                <a:cs typeface="Times New Roman" panose="02020603050405020304" pitchFamily="18" charset="0"/>
              </a:rPr>
              <a:t>CO2 emissions from transport have a relatively low mean contribution to total emissions at 14.68%, but it has a narrow range of variation compared to other sectors.</a:t>
            </a:r>
          </a:p>
          <a:p>
            <a:r>
              <a:rPr lang="en-US" sz="1800" dirty="0">
                <a:latin typeface="Times New Roman" panose="02020603050405020304" pitchFamily="18" charset="0"/>
                <a:cs typeface="Times New Roman" panose="02020603050405020304" pitchFamily="18" charset="0"/>
              </a:rPr>
              <a:t>CO2 emissions from gaseous fuel consumption contribute the most to the total emissions, with a mean of 75.15%. </a:t>
            </a:r>
          </a:p>
        </p:txBody>
      </p:sp>
      <p:pic>
        <p:nvPicPr>
          <p:cNvPr id="14" name="Picture 4" descr="Natural petrol fired electrical power plant">
            <a:extLst>
              <a:ext uri="{FF2B5EF4-FFF2-40B4-BE49-F238E27FC236}">
                <a16:creationId xmlns:a16="http://schemas.microsoft.com/office/drawing/2014/main" id="{4B8CBA2B-5960-04F6-8DF7-DD065E14A40B}"/>
              </a:ext>
            </a:extLst>
          </p:cNvPr>
          <p:cNvPicPr>
            <a:picLocks noChangeAspect="1"/>
          </p:cNvPicPr>
          <p:nvPr/>
        </p:nvPicPr>
        <p:blipFill rotWithShape="1">
          <a:blip r:embed="rId2">
            <a:alphaModFix amt="69000"/>
          </a:blip>
          <a:srcRect l="4867" r="2838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CC6B585-C0AC-0DFA-0870-85EB1C426C36}"/>
              </a:ext>
            </a:extLst>
          </p:cNvPr>
          <p:cNvSpPr>
            <a:spLocks noGrp="1"/>
          </p:cNvSpPr>
          <p:nvPr>
            <p:ph type="sldNum" sz="quarter" idx="12"/>
          </p:nvPr>
        </p:nvSpPr>
        <p:spPr>
          <a:xfrm>
            <a:off x="11268558" y="6294225"/>
            <a:ext cx="457200" cy="365125"/>
          </a:xfrm>
        </p:spPr>
        <p:txBody>
          <a:bodyPr/>
          <a:lstStyle/>
          <a:p>
            <a:fld id="{8296E1BC-5FA2-4FC6-9EE3-8F57BD87ED02}" type="slidenum">
              <a:rPr lang="en-US" smtClean="0"/>
              <a:t>12</a:t>
            </a:fld>
            <a:endParaRPr lang="en-US" dirty="0"/>
          </a:p>
        </p:txBody>
      </p:sp>
    </p:spTree>
    <p:extLst>
      <p:ext uri="{BB962C8B-B14F-4D97-AF65-F5344CB8AC3E}">
        <p14:creationId xmlns:p14="http://schemas.microsoft.com/office/powerpoint/2010/main" val="3584072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838200" y="365125"/>
            <a:ext cx="5393361" cy="1325563"/>
          </a:xfrm>
        </p:spPr>
        <p:txBody>
          <a:bodyPr>
            <a:normAutofit/>
          </a:bodyPr>
          <a:lstStyle/>
          <a:p>
            <a:r>
              <a:rPr lang="en-US" dirty="0">
                <a:latin typeface="Times New Roman" panose="02020603050405020304" pitchFamily="18" charset="0"/>
                <a:cs typeface="Times New Roman" panose="02020603050405020304" pitchFamily="18" charset="0"/>
              </a:rPr>
              <a:t>Findings:</a:t>
            </a:r>
          </a:p>
        </p:txBody>
      </p:sp>
      <p:sp>
        <p:nvSpPr>
          <p:cNvPr id="3" name="Content Placeholder 2"/>
          <p:cNvSpPr>
            <a:spLocks noGrp="1"/>
          </p:cNvSpPr>
          <p:nvPr>
            <p:ph idx="1"/>
          </p:nvPr>
        </p:nvSpPr>
        <p:spPr>
          <a:xfrm>
            <a:off x="838200" y="1825625"/>
            <a:ext cx="5663268" cy="4351338"/>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The mean contribution of CO2 emissions from solid fuel consumption is the lowest among all sectors at 5.93% whereas liquid fuel consumption has the second-highest mean contribution at 24.07%.</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CO2 emissions from the sources are relatively high for some sources, such as CO2 emissions from electricity and heat production (1.92), CO2 emissions from residential buildings and commercial and public services (1.12), and CO2 emissions from gaseous fuel consumption (3.29).</a:t>
            </a:r>
            <a:endParaRPr lang="en-GB" sz="1800" dirty="0">
              <a:latin typeface="Times New Roman" panose="02020603050405020304" pitchFamily="18" charset="0"/>
              <a:cs typeface="Times New Roman" panose="02020603050405020304" pitchFamily="18" charset="0"/>
            </a:endParaRPr>
          </a:p>
          <a:p>
            <a:endParaRPr lang="en-GB"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CO2 emissions from transport (0.70) and CO2 emissions from solid fuel consumption (0.46) are relatively low, indicating less variability in the levels of emissions from these sources. </a:t>
            </a:r>
          </a:p>
          <a:p>
            <a:endParaRPr lang="en-US" sz="1800" dirty="0">
              <a:latin typeface="Times New Roman" panose="02020603050405020304" pitchFamily="18" charset="0"/>
              <a:cs typeface="Times New Roman" panose="02020603050405020304" pitchFamily="18" charset="0"/>
            </a:endParaRPr>
          </a:p>
        </p:txBody>
      </p:sp>
      <p:pic>
        <p:nvPicPr>
          <p:cNvPr id="14" name="Picture 4" descr="Steel towers, high voltage wires, stretching to the sunset">
            <a:extLst>
              <a:ext uri="{FF2B5EF4-FFF2-40B4-BE49-F238E27FC236}">
                <a16:creationId xmlns:a16="http://schemas.microsoft.com/office/drawing/2014/main" id="{4B8CBA2B-5960-04F6-8DF7-DD065E14A40B}"/>
              </a:ext>
            </a:extLst>
          </p:cNvPr>
          <p:cNvPicPr>
            <a:picLocks noChangeAspect="1"/>
          </p:cNvPicPr>
          <p:nvPr/>
        </p:nvPicPr>
        <p:blipFill>
          <a:blip r:embed="rId2" cstate="print">
            <a:alphaModFix amt="70000"/>
            <a:extLst>
              <a:ext uri="{28A0092B-C50C-407E-A947-70E740481C1C}">
                <a14:useLocalDpi xmlns:a14="http://schemas.microsoft.com/office/drawing/2010/main" val="0"/>
              </a:ext>
            </a:extLst>
          </a:blip>
          <a:srcRect l="16667" r="16667"/>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415973A-55C8-2843-F337-1278FE778AFF}"/>
              </a:ext>
            </a:extLst>
          </p:cNvPr>
          <p:cNvSpPr>
            <a:spLocks noGrp="1"/>
          </p:cNvSpPr>
          <p:nvPr>
            <p:ph type="sldNum" sz="quarter" idx="12"/>
          </p:nvPr>
        </p:nvSpPr>
        <p:spPr>
          <a:xfrm>
            <a:off x="11268558" y="6283016"/>
            <a:ext cx="457200" cy="365125"/>
          </a:xfrm>
        </p:spPr>
        <p:txBody>
          <a:bodyPr/>
          <a:lstStyle/>
          <a:p>
            <a:fld id="{8296E1BC-5FA2-4FC6-9EE3-8F57BD87ED02}" type="slidenum">
              <a:rPr lang="en-US" smtClean="0"/>
              <a:t>13</a:t>
            </a:fld>
            <a:endParaRPr lang="en-US" dirty="0"/>
          </a:p>
        </p:txBody>
      </p:sp>
    </p:spTree>
    <p:extLst>
      <p:ext uri="{BB962C8B-B14F-4D97-AF65-F5344CB8AC3E}">
        <p14:creationId xmlns:p14="http://schemas.microsoft.com/office/powerpoint/2010/main" val="1475313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AAD0777F-D757-F9A9-7BE1-51919EFBD972}"/>
              </a:ext>
            </a:extLst>
          </p:cNvPr>
          <p:cNvGraphicFramePr/>
          <p:nvPr>
            <p:extLst>
              <p:ext uri="{D42A27DB-BD31-4B8C-83A1-F6EECF244321}">
                <p14:modId xmlns:p14="http://schemas.microsoft.com/office/powerpoint/2010/main" val="3850920863"/>
              </p:ext>
            </p:extLst>
          </p:nvPr>
        </p:nvGraphicFramePr>
        <p:xfrm>
          <a:off x="1712278" y="743884"/>
          <a:ext cx="8767444" cy="5360168"/>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a:extLst>
              <a:ext uri="{FF2B5EF4-FFF2-40B4-BE49-F238E27FC236}">
                <a16:creationId xmlns:a16="http://schemas.microsoft.com/office/drawing/2014/main" id="{5919D2D2-E3F5-996C-7672-E48E88075956}"/>
              </a:ext>
            </a:extLst>
          </p:cNvPr>
          <p:cNvSpPr/>
          <p:nvPr/>
        </p:nvSpPr>
        <p:spPr>
          <a:xfrm>
            <a:off x="434109" y="378691"/>
            <a:ext cx="11388436" cy="621831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10E69253-C9DA-CD72-43C7-D741445E18DD}"/>
              </a:ext>
            </a:extLst>
          </p:cNvPr>
          <p:cNvSpPr>
            <a:spLocks noGrp="1"/>
          </p:cNvSpPr>
          <p:nvPr>
            <p:ph type="sldNum" sz="quarter" idx="12"/>
          </p:nvPr>
        </p:nvSpPr>
        <p:spPr>
          <a:xfrm>
            <a:off x="11300691" y="6296746"/>
            <a:ext cx="457200" cy="365125"/>
          </a:xfrm>
        </p:spPr>
        <p:txBody>
          <a:bodyPr/>
          <a:lstStyle/>
          <a:p>
            <a:fld id="{8296E1BC-5FA2-4FC6-9EE3-8F57BD87ED02}" type="slidenum">
              <a:rPr lang="en-US" smtClean="0"/>
              <a:t>14</a:t>
            </a:fld>
            <a:endParaRPr lang="en-US" dirty="0"/>
          </a:p>
        </p:txBody>
      </p:sp>
    </p:spTree>
    <p:extLst>
      <p:ext uri="{BB962C8B-B14F-4D97-AF65-F5344CB8AC3E}">
        <p14:creationId xmlns:p14="http://schemas.microsoft.com/office/powerpoint/2010/main" val="3065226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B72EA5-90F3-B03F-4F26-6371BC6597EE}"/>
              </a:ext>
            </a:extLst>
          </p:cNvPr>
          <p:cNvSpPr/>
          <p:nvPr/>
        </p:nvSpPr>
        <p:spPr>
          <a:xfrm>
            <a:off x="434109" y="378691"/>
            <a:ext cx="11388436" cy="621831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6390FEFE-6B47-A3A3-AE9E-AA62D65DDAB8}"/>
              </a:ext>
            </a:extLst>
          </p:cNvPr>
          <p:cNvGraphicFramePr/>
          <p:nvPr>
            <p:extLst>
              <p:ext uri="{D42A27DB-BD31-4B8C-83A1-F6EECF244321}">
                <p14:modId xmlns:p14="http://schemas.microsoft.com/office/powerpoint/2010/main" val="374903128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08B34956-6788-E3AF-8F8C-3B153E033939}"/>
              </a:ext>
            </a:extLst>
          </p:cNvPr>
          <p:cNvSpPr>
            <a:spLocks noGrp="1"/>
          </p:cNvSpPr>
          <p:nvPr>
            <p:ph type="sldNum" sz="quarter" idx="12"/>
          </p:nvPr>
        </p:nvSpPr>
        <p:spPr>
          <a:xfrm>
            <a:off x="11300691" y="6304187"/>
            <a:ext cx="457200" cy="365125"/>
          </a:xfrm>
        </p:spPr>
        <p:txBody>
          <a:bodyPr/>
          <a:lstStyle/>
          <a:p>
            <a:fld id="{8296E1BC-5FA2-4FC6-9EE3-8F57BD87ED02}" type="slidenum">
              <a:rPr lang="en-US" smtClean="0"/>
              <a:t>15</a:t>
            </a:fld>
            <a:endParaRPr lang="en-US" dirty="0"/>
          </a:p>
        </p:txBody>
      </p:sp>
    </p:spTree>
    <p:extLst>
      <p:ext uri="{BB962C8B-B14F-4D97-AF65-F5344CB8AC3E}">
        <p14:creationId xmlns:p14="http://schemas.microsoft.com/office/powerpoint/2010/main" val="2271233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B72EA5-90F3-B03F-4F26-6371BC6597EE}"/>
              </a:ext>
            </a:extLst>
          </p:cNvPr>
          <p:cNvSpPr/>
          <p:nvPr/>
        </p:nvSpPr>
        <p:spPr>
          <a:xfrm>
            <a:off x="434109" y="378691"/>
            <a:ext cx="11388436" cy="621831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09D3226A-1A10-5996-9559-C03861A4BE3B}"/>
              </a:ext>
            </a:extLst>
          </p:cNvPr>
          <p:cNvGraphicFramePr/>
          <p:nvPr>
            <p:extLst>
              <p:ext uri="{D42A27DB-BD31-4B8C-83A1-F6EECF244321}">
                <p14:modId xmlns:p14="http://schemas.microsoft.com/office/powerpoint/2010/main" val="2230782782"/>
              </p:ext>
            </p:extLst>
          </p:nvPr>
        </p:nvGraphicFramePr>
        <p:xfrm>
          <a:off x="1670670" y="719666"/>
          <a:ext cx="8605843"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a:extLst>
              <a:ext uri="{FF2B5EF4-FFF2-40B4-BE49-F238E27FC236}">
                <a16:creationId xmlns:a16="http://schemas.microsoft.com/office/drawing/2014/main" id="{55F50628-A536-3F83-26CE-4E8612903092}"/>
              </a:ext>
            </a:extLst>
          </p:cNvPr>
          <p:cNvSpPr>
            <a:spLocks noGrp="1"/>
          </p:cNvSpPr>
          <p:nvPr>
            <p:ph type="sldNum" sz="quarter" idx="12"/>
          </p:nvPr>
        </p:nvSpPr>
        <p:spPr>
          <a:xfrm>
            <a:off x="11321473" y="6296746"/>
            <a:ext cx="457200" cy="365125"/>
          </a:xfrm>
        </p:spPr>
        <p:txBody>
          <a:bodyPr/>
          <a:lstStyle/>
          <a:p>
            <a:fld id="{8296E1BC-5FA2-4FC6-9EE3-8F57BD87ED02}" type="slidenum">
              <a:rPr lang="en-US" smtClean="0"/>
              <a:t>16</a:t>
            </a:fld>
            <a:endParaRPr lang="en-US" dirty="0"/>
          </a:p>
        </p:txBody>
      </p:sp>
    </p:spTree>
    <p:extLst>
      <p:ext uri="{BB962C8B-B14F-4D97-AF65-F5344CB8AC3E}">
        <p14:creationId xmlns:p14="http://schemas.microsoft.com/office/powerpoint/2010/main" val="3371465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B72EA5-90F3-B03F-4F26-6371BC6597EE}"/>
              </a:ext>
            </a:extLst>
          </p:cNvPr>
          <p:cNvSpPr/>
          <p:nvPr/>
        </p:nvSpPr>
        <p:spPr>
          <a:xfrm>
            <a:off x="434109" y="378691"/>
            <a:ext cx="11388436" cy="621831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F17327FC-C309-125E-A139-A5F6AEB07624}"/>
              </a:ext>
            </a:extLst>
          </p:cNvPr>
          <p:cNvGraphicFramePr/>
          <p:nvPr>
            <p:extLst>
              <p:ext uri="{D42A27DB-BD31-4B8C-83A1-F6EECF244321}">
                <p14:modId xmlns:p14="http://schemas.microsoft.com/office/powerpoint/2010/main" val="267195111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a:extLst>
              <a:ext uri="{FF2B5EF4-FFF2-40B4-BE49-F238E27FC236}">
                <a16:creationId xmlns:a16="http://schemas.microsoft.com/office/drawing/2014/main" id="{D3E6B941-EEB9-090E-77E2-96785EAC067A}"/>
              </a:ext>
            </a:extLst>
          </p:cNvPr>
          <p:cNvSpPr>
            <a:spLocks noGrp="1"/>
          </p:cNvSpPr>
          <p:nvPr>
            <p:ph type="sldNum" sz="quarter" idx="12"/>
          </p:nvPr>
        </p:nvSpPr>
        <p:spPr>
          <a:xfrm>
            <a:off x="11300691" y="6296746"/>
            <a:ext cx="457200" cy="365125"/>
          </a:xfrm>
        </p:spPr>
        <p:txBody>
          <a:bodyPr/>
          <a:lstStyle/>
          <a:p>
            <a:fld id="{8296E1BC-5FA2-4FC6-9EE3-8F57BD87ED02}" type="slidenum">
              <a:rPr lang="en-US" smtClean="0"/>
              <a:t>17</a:t>
            </a:fld>
            <a:endParaRPr lang="en-US" dirty="0"/>
          </a:p>
        </p:txBody>
      </p:sp>
    </p:spTree>
    <p:extLst>
      <p:ext uri="{BB962C8B-B14F-4D97-AF65-F5344CB8AC3E}">
        <p14:creationId xmlns:p14="http://schemas.microsoft.com/office/powerpoint/2010/main" val="1852921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B72EA5-90F3-B03F-4F26-6371BC6597EE}"/>
              </a:ext>
            </a:extLst>
          </p:cNvPr>
          <p:cNvSpPr/>
          <p:nvPr/>
        </p:nvSpPr>
        <p:spPr>
          <a:xfrm>
            <a:off x="434109" y="378691"/>
            <a:ext cx="11388436" cy="621831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hart 11">
            <a:extLst>
              <a:ext uri="{FF2B5EF4-FFF2-40B4-BE49-F238E27FC236}">
                <a16:creationId xmlns:a16="http://schemas.microsoft.com/office/drawing/2014/main" id="{DAAD54BA-EAC8-18E4-FB37-F71B4E33926D}"/>
              </a:ext>
            </a:extLst>
          </p:cNvPr>
          <p:cNvGraphicFramePr/>
          <p:nvPr>
            <p:extLst>
              <p:ext uri="{D42A27DB-BD31-4B8C-83A1-F6EECF244321}">
                <p14:modId xmlns:p14="http://schemas.microsoft.com/office/powerpoint/2010/main" val="300384349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4" name="Slide Number Placeholder 13">
            <a:extLst>
              <a:ext uri="{FF2B5EF4-FFF2-40B4-BE49-F238E27FC236}">
                <a16:creationId xmlns:a16="http://schemas.microsoft.com/office/drawing/2014/main" id="{737686FD-E6AA-7FB2-805E-D36B45408CF9}"/>
              </a:ext>
            </a:extLst>
          </p:cNvPr>
          <p:cNvSpPr>
            <a:spLocks noGrp="1"/>
          </p:cNvSpPr>
          <p:nvPr>
            <p:ph type="sldNum" sz="quarter" idx="12"/>
          </p:nvPr>
        </p:nvSpPr>
        <p:spPr>
          <a:xfrm>
            <a:off x="11365345" y="6270580"/>
            <a:ext cx="457200" cy="365125"/>
          </a:xfrm>
        </p:spPr>
        <p:txBody>
          <a:bodyPr/>
          <a:lstStyle/>
          <a:p>
            <a:fld id="{8296E1BC-5FA2-4FC6-9EE3-8F57BD87ED02}" type="slidenum">
              <a:rPr lang="en-US" smtClean="0"/>
              <a:t>18</a:t>
            </a:fld>
            <a:endParaRPr lang="en-US" dirty="0"/>
          </a:p>
        </p:txBody>
      </p:sp>
    </p:spTree>
    <p:extLst>
      <p:ext uri="{BB962C8B-B14F-4D97-AF65-F5344CB8AC3E}">
        <p14:creationId xmlns:p14="http://schemas.microsoft.com/office/powerpoint/2010/main" val="1486886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B72EA5-90F3-B03F-4F26-6371BC6597EE}"/>
              </a:ext>
            </a:extLst>
          </p:cNvPr>
          <p:cNvSpPr/>
          <p:nvPr/>
        </p:nvSpPr>
        <p:spPr>
          <a:xfrm>
            <a:off x="434109" y="378691"/>
            <a:ext cx="11388436" cy="621831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hart 11">
            <a:extLst>
              <a:ext uri="{FF2B5EF4-FFF2-40B4-BE49-F238E27FC236}">
                <a16:creationId xmlns:a16="http://schemas.microsoft.com/office/drawing/2014/main" id="{DAAD54BA-EAC8-18E4-FB37-F71B4E33926D}"/>
              </a:ext>
            </a:extLst>
          </p:cNvPr>
          <p:cNvGraphicFramePr/>
          <p:nvPr>
            <p:extLst>
              <p:ext uri="{D42A27DB-BD31-4B8C-83A1-F6EECF244321}">
                <p14:modId xmlns:p14="http://schemas.microsoft.com/office/powerpoint/2010/main" val="3981574624"/>
              </p:ext>
            </p:extLst>
          </p:nvPr>
        </p:nvGraphicFramePr>
        <p:xfrm>
          <a:off x="1487055" y="719666"/>
          <a:ext cx="9134763"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796A0EC6-9403-07C0-472A-8E687E297F2B}"/>
              </a:ext>
            </a:extLst>
          </p:cNvPr>
          <p:cNvSpPr>
            <a:spLocks noGrp="1"/>
          </p:cNvSpPr>
          <p:nvPr>
            <p:ph type="sldNum" sz="quarter" idx="12"/>
          </p:nvPr>
        </p:nvSpPr>
        <p:spPr>
          <a:xfrm>
            <a:off x="11365345" y="6290446"/>
            <a:ext cx="457200" cy="365125"/>
          </a:xfrm>
        </p:spPr>
        <p:txBody>
          <a:bodyPr/>
          <a:lstStyle/>
          <a:p>
            <a:fld id="{8296E1BC-5FA2-4FC6-9EE3-8F57BD87ED02}" type="slidenum">
              <a:rPr lang="en-US" smtClean="0"/>
              <a:t>19</a:t>
            </a:fld>
            <a:endParaRPr lang="en-US" dirty="0"/>
          </a:p>
        </p:txBody>
      </p:sp>
    </p:spTree>
    <p:extLst>
      <p:ext uri="{BB962C8B-B14F-4D97-AF65-F5344CB8AC3E}">
        <p14:creationId xmlns:p14="http://schemas.microsoft.com/office/powerpoint/2010/main" val="689430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F847C8-7801-44D8-8CCA-CDBA7AD91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E600F8C-C8F3-420C-9D3B-E1FBE7BAE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0A315-80FC-6710-4086-8DB82C2071CD}"/>
              </a:ext>
            </a:extLst>
          </p:cNvPr>
          <p:cNvSpPr>
            <a:spLocks noGrp="1"/>
          </p:cNvSpPr>
          <p:nvPr>
            <p:ph type="title"/>
          </p:nvPr>
        </p:nvSpPr>
        <p:spPr>
          <a:xfrm>
            <a:off x="1172746" y="1827015"/>
            <a:ext cx="6072333" cy="3200401"/>
          </a:xfrm>
        </p:spPr>
        <p:txBody>
          <a:bodyPr vert="horz" lIns="91440" tIns="45720" rIns="91440" bIns="45720" rtlCol="0" anchor="ctr">
            <a:normAutofit/>
          </a:bodyPr>
          <a:lstStyle/>
          <a:p>
            <a:pPr algn="r"/>
            <a:r>
              <a:rPr lang="en-US" sz="2800" b="1" i="0" kern="1200" dirty="0">
                <a:solidFill>
                  <a:schemeClr val="tx1"/>
                </a:solidFill>
                <a:effectLst/>
                <a:latin typeface="Times New Roman" panose="02020603050405020304" pitchFamily="18" charset="0"/>
                <a:cs typeface="Times New Roman" panose="02020603050405020304" pitchFamily="18" charset="0"/>
              </a:rPr>
              <a:t>Supervised by:</a:t>
            </a:r>
            <a:br>
              <a:rPr lang="en-US" sz="2800" b="1" dirty="0">
                <a:latin typeface="Times New Roman" panose="02020603050405020304" pitchFamily="18" charset="0"/>
                <a:cs typeface="Times New Roman" panose="02020603050405020304" pitchFamily="18" charset="0"/>
              </a:rPr>
            </a:br>
            <a:br>
              <a:rPr lang="en-US" sz="2800" b="1" i="0" kern="1200" dirty="0">
                <a:solidFill>
                  <a:schemeClr val="tx1"/>
                </a:solidFill>
                <a:effectLst/>
                <a:latin typeface="Times New Roman" panose="02020603050405020304" pitchFamily="18" charset="0"/>
                <a:cs typeface="Times New Roman" panose="02020603050405020304" pitchFamily="18" charset="0"/>
              </a:rPr>
            </a:br>
            <a:r>
              <a:rPr lang="en-US" sz="2800" i="0" kern="1200" dirty="0">
                <a:solidFill>
                  <a:schemeClr val="tx1"/>
                </a:solidFill>
                <a:effectLst/>
                <a:latin typeface="Times New Roman" panose="02020603050405020304" pitchFamily="18" charset="0"/>
                <a:cs typeface="Times New Roman" panose="02020603050405020304" pitchFamily="18" charset="0"/>
              </a:rPr>
              <a:t>Md. </a:t>
            </a:r>
            <a:r>
              <a:rPr lang="en-US" sz="2800" i="0" kern="1200" dirty="0" err="1">
                <a:solidFill>
                  <a:schemeClr val="tx1"/>
                </a:solidFill>
                <a:effectLst/>
                <a:latin typeface="Times New Roman" panose="02020603050405020304" pitchFamily="18" charset="0"/>
                <a:cs typeface="Times New Roman" panose="02020603050405020304" pitchFamily="18" charset="0"/>
              </a:rPr>
              <a:t>Akther</a:t>
            </a:r>
            <a:r>
              <a:rPr lang="en-US" sz="2800" i="0" kern="1200" dirty="0">
                <a:solidFill>
                  <a:schemeClr val="tx1"/>
                </a:solidFill>
                <a:effectLst/>
                <a:latin typeface="Times New Roman" panose="02020603050405020304" pitchFamily="18" charset="0"/>
                <a:cs typeface="Times New Roman" panose="02020603050405020304" pitchFamily="18" charset="0"/>
              </a:rPr>
              <a:t> Husain </a:t>
            </a:r>
            <a:br>
              <a:rPr lang="en-US" sz="2800" i="0" kern="1200" dirty="0">
                <a:solidFill>
                  <a:schemeClr val="tx1"/>
                </a:solidFill>
                <a:effectLst/>
                <a:latin typeface="Times New Roman" panose="02020603050405020304" pitchFamily="18" charset="0"/>
                <a:cs typeface="Times New Roman" panose="02020603050405020304" pitchFamily="18" charset="0"/>
              </a:rPr>
            </a:br>
            <a:r>
              <a:rPr lang="en-US" sz="2800" i="0" kern="1200" dirty="0">
                <a:solidFill>
                  <a:schemeClr val="tx1"/>
                </a:solidFill>
                <a:effectLst/>
                <a:latin typeface="Times New Roman" panose="02020603050405020304" pitchFamily="18" charset="0"/>
                <a:cs typeface="Times New Roman" panose="02020603050405020304" pitchFamily="18" charset="0"/>
              </a:rPr>
              <a:t>Assistant Professor </a:t>
            </a:r>
            <a:br>
              <a:rPr lang="en-US" sz="2800" i="0" kern="1200" dirty="0">
                <a:solidFill>
                  <a:schemeClr val="tx1"/>
                </a:solidFill>
                <a:effectLst/>
                <a:latin typeface="Times New Roman" panose="02020603050405020304" pitchFamily="18" charset="0"/>
                <a:cs typeface="Times New Roman" panose="02020603050405020304" pitchFamily="18" charset="0"/>
              </a:rPr>
            </a:br>
            <a:r>
              <a:rPr lang="en-US" sz="2800" i="0" kern="1200" dirty="0">
                <a:solidFill>
                  <a:schemeClr val="tx1"/>
                </a:solidFill>
                <a:effectLst/>
                <a:latin typeface="Times New Roman" panose="02020603050405020304" pitchFamily="18" charset="0"/>
                <a:cs typeface="Times New Roman" panose="02020603050405020304" pitchFamily="18" charset="0"/>
              </a:rPr>
              <a:t>Department of Economics </a:t>
            </a:r>
            <a:br>
              <a:rPr lang="en-US" sz="4600" kern="1200" dirty="0">
                <a:solidFill>
                  <a:schemeClr val="tx1"/>
                </a:solidFill>
                <a:latin typeface="+mj-lt"/>
                <a:ea typeface="+mj-ea"/>
                <a:cs typeface="+mj-cs"/>
              </a:rPr>
            </a:br>
            <a:endParaRPr lang="en-US" sz="46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92BEEE2C-BBE3-0765-7298-0BB58367C3EA}"/>
              </a:ext>
            </a:extLst>
          </p:cNvPr>
          <p:cNvSpPr>
            <a:spLocks noGrp="1"/>
          </p:cNvSpPr>
          <p:nvPr>
            <p:ph type="body" idx="1"/>
          </p:nvPr>
        </p:nvSpPr>
        <p:spPr>
          <a:xfrm>
            <a:off x="7776051" y="983881"/>
            <a:ext cx="3323968" cy="3816546"/>
          </a:xfrm>
        </p:spPr>
        <p:txBody>
          <a:bodyPr vert="horz" lIns="91440" tIns="45720" rIns="91440" bIns="45720" rtlCol="0" anchor="ctr">
            <a:normAutofit/>
          </a:bodyPr>
          <a:lstStyle/>
          <a:p>
            <a:r>
              <a:rPr kumimoji="0" lang="en-US" sz="28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Submitted by:</a:t>
            </a:r>
            <a:r>
              <a:rPr kumimoji="0" lang="en-US" sz="2800" b="1" i="1"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br>
              <a:rPr kumimoji="0" lang="en-US" sz="28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br>
            <a:br>
              <a:rPr kumimoji="0" lang="en-US" sz="28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br>
            <a:r>
              <a:rPr kumimoji="0" lang="en-US"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Muammer Galib Mahdi </a:t>
            </a:r>
            <a:br>
              <a:rPr kumimoji="0" lang="en-US"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br>
            <a:r>
              <a:rPr kumimoji="0" lang="en-US"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2017231019 </a:t>
            </a:r>
            <a:endParaRPr lang="en-US" sz="2800" kern="1200"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7AA55BF2-380C-4942-8AB1-55A6A52A3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7D7F2F7-383A-4349-BF12-6FF44303715C}"/>
              </a:ext>
            </a:extLst>
          </p:cNvPr>
          <p:cNvSpPr>
            <a:spLocks noGrp="1"/>
          </p:cNvSpPr>
          <p:nvPr>
            <p:ph type="sldNum" sz="quarter" idx="12"/>
          </p:nvPr>
        </p:nvSpPr>
        <p:spPr>
          <a:xfrm>
            <a:off x="641774" y="5836025"/>
            <a:ext cx="457200" cy="365125"/>
          </a:xfrm>
        </p:spPr>
        <p:txBody>
          <a:bodyPr/>
          <a:lstStyle/>
          <a:p>
            <a:fld id="{8296E1BC-5FA2-4FC6-9EE3-8F57BD87ED02}" type="slidenum">
              <a:rPr lang="en-US" smtClean="0"/>
              <a:t>2</a:t>
            </a:fld>
            <a:endParaRPr lang="en-US" dirty="0"/>
          </a:p>
        </p:txBody>
      </p:sp>
    </p:spTree>
    <p:extLst>
      <p:ext uri="{BB962C8B-B14F-4D97-AF65-F5344CB8AC3E}">
        <p14:creationId xmlns:p14="http://schemas.microsoft.com/office/powerpoint/2010/main" val="3022778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9B8831-7390-A915-B9A1-0364792513B9}"/>
              </a:ext>
            </a:extLst>
          </p:cNvPr>
          <p:cNvSpPr>
            <a:spLocks noGrp="1"/>
          </p:cNvSpPr>
          <p:nvPr>
            <p:ph type="ctrTitle"/>
          </p:nvPr>
        </p:nvSpPr>
        <p:spPr>
          <a:xfrm>
            <a:off x="1043631" y="809898"/>
            <a:ext cx="9942716" cy="1554480"/>
          </a:xfrm>
        </p:spPr>
        <p:txBody>
          <a:bodyPr vert="horz" lIns="91440" tIns="45720" rIns="91440" bIns="45720" rtlCol="0" anchor="ctr">
            <a:normAutofit/>
          </a:bodyPr>
          <a:lstStyle/>
          <a:p>
            <a:pPr algn="l"/>
            <a:r>
              <a:rPr lang="en-US" sz="4000" b="1" kern="1200" dirty="0">
                <a:solidFill>
                  <a:schemeClr val="tx1"/>
                </a:solidFill>
                <a:effectLst/>
                <a:latin typeface="Times New Roman" panose="02020603050405020304" pitchFamily="18" charset="0"/>
                <a:cs typeface="Times New Roman" panose="02020603050405020304" pitchFamily="18" charset="0"/>
              </a:rPr>
              <a:t>Conclusion:</a:t>
            </a:r>
            <a:endParaRPr lang="en-US" sz="4000" kern="1200"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3319109-B94F-B5FE-34D2-1D1A96A2A88C}"/>
              </a:ext>
            </a:extLst>
          </p:cNvPr>
          <p:cNvSpPr>
            <a:spLocks noGrp="1"/>
          </p:cNvSpPr>
          <p:nvPr>
            <p:ph type="subTitle" idx="1"/>
          </p:nvPr>
        </p:nvSpPr>
        <p:spPr>
          <a:xfrm>
            <a:off x="1045029" y="2704014"/>
            <a:ext cx="9661072" cy="3438166"/>
          </a:xfrm>
        </p:spPr>
        <p:txBody>
          <a:bodyPr vert="horz" lIns="91440" tIns="45720" rIns="91440" bIns="45720" rtlCol="0" anchor="ctr">
            <a:normAutofit/>
          </a:bodyPr>
          <a:lstStyle/>
          <a:p>
            <a:pPr marR="0" algn="l">
              <a:spcBef>
                <a:spcPts val="0"/>
              </a:spcBef>
              <a:spcAft>
                <a:spcPts val="800"/>
              </a:spcAft>
            </a:pPr>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hough faster economic development is desirable for any country, development at the cost of environmental sustainability could be detrimental to the long-term progress for any nation. </a:t>
            </a:r>
            <a:endParaRPr lang="en-US" sz="2000" dirty="0">
              <a:effectLst/>
              <a:latin typeface="Times New Roman" panose="02020603050405020304" pitchFamily="18" charset="0"/>
              <a:cs typeface="Times New Roman" panose="02020603050405020304" pitchFamily="18" charset="0"/>
            </a:endParaRPr>
          </a:p>
          <a:p>
            <a:pPr marR="0" algn="l">
              <a:spcBef>
                <a:spcPts val="0"/>
              </a:spcBef>
              <a:spcAft>
                <a:spcPts val="800"/>
              </a:spcAft>
            </a:pPr>
            <a:r>
              <a:rPr lang="en-US" sz="2000" i="0" dirty="0">
                <a:effectLst/>
                <a:latin typeface="Times New Roman" panose="02020603050405020304" pitchFamily="18" charset="0"/>
                <a:cs typeface="Times New Roman" panose="02020603050405020304" pitchFamily="18" charset="0"/>
              </a:rPr>
              <a:t>In our study, we found that,</a:t>
            </a:r>
            <a:endParaRPr lang="en-US" sz="2000" dirty="0">
              <a:effectLst/>
              <a:latin typeface="Times New Roman" panose="02020603050405020304" pitchFamily="18" charset="0"/>
              <a:cs typeface="Times New Roman" panose="02020603050405020304" pitchFamily="18" charset="0"/>
            </a:endParaRPr>
          </a:p>
          <a:p>
            <a:pPr marL="457200" marR="0" indent="-228600" algn="l">
              <a:spcBef>
                <a:spcPts val="0"/>
              </a:spcBef>
              <a:spcAft>
                <a:spcPts val="8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Global CO2 Emissions have almost continuously increased from 1960 to 2014. And it can be solely attributed to Industrialization and Transportation sector of the global economy.</a:t>
            </a:r>
            <a:endParaRPr lang="en-US" sz="2000" dirty="0">
              <a:effectLst/>
              <a:latin typeface="Times New Roman" panose="02020603050405020304" pitchFamily="18" charset="0"/>
              <a:cs typeface="Times New Roman" panose="02020603050405020304" pitchFamily="18" charset="0"/>
            </a:endParaRPr>
          </a:p>
          <a:p>
            <a:pPr marL="457200" marR="0" indent="-228600" algn="l">
              <a:spcBef>
                <a:spcPts val="0"/>
              </a:spcBef>
              <a:spcAft>
                <a:spcPts val="8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Bangladesh’s over reliance on fossil fuel is the major problem for the development aspect of our economy. CO2 emission is the highest in Electricity and Heat production of the country which contributes to (49.47%).</a:t>
            </a:r>
            <a:endParaRPr lang="en-US" sz="2000" dirty="0">
              <a:latin typeface="Times New Roman" panose="02020603050405020304" pitchFamily="18" charset="0"/>
              <a:cs typeface="Times New Roman" panose="02020603050405020304" pitchFamily="18" charset="0"/>
            </a:endParaRPr>
          </a:p>
          <a:p>
            <a:pPr marL="457200" marR="0" indent="-228600" algn="l">
              <a:spcBef>
                <a:spcPts val="0"/>
              </a:spcBef>
              <a:spcAft>
                <a:spcPts val="8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This Electricity Production is mainly dependent on Gaseous Fuel (75.15%). </a:t>
            </a:r>
            <a:endParaRPr lang="en-US" sz="2000" dirty="0">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576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9B8831-7390-A915-B9A1-0364792513B9}"/>
              </a:ext>
            </a:extLst>
          </p:cNvPr>
          <p:cNvSpPr>
            <a:spLocks noGrp="1"/>
          </p:cNvSpPr>
          <p:nvPr>
            <p:ph type="ctrTitle"/>
          </p:nvPr>
        </p:nvSpPr>
        <p:spPr>
          <a:xfrm>
            <a:off x="1043631" y="809898"/>
            <a:ext cx="9942716" cy="1554480"/>
          </a:xfrm>
        </p:spPr>
        <p:txBody>
          <a:bodyPr vert="horz" lIns="91440" tIns="45720" rIns="91440" bIns="45720" rtlCol="0" anchor="ctr">
            <a:normAutofit/>
          </a:bodyPr>
          <a:lstStyle/>
          <a:p>
            <a:pPr algn="l"/>
            <a:r>
              <a:rPr lang="en-US" sz="4000" b="1" u="sng" kern="1200" dirty="0">
                <a:solidFill>
                  <a:schemeClr val="tx1"/>
                </a:solidFill>
                <a:effectLst/>
                <a:latin typeface="Times New Roman" panose="02020603050405020304" pitchFamily="18" charset="0"/>
                <a:cs typeface="Times New Roman" panose="02020603050405020304" pitchFamily="18" charset="0"/>
              </a:rPr>
              <a:t>Recommendation:</a:t>
            </a:r>
            <a:endParaRPr lang="en-US" sz="4000" kern="1200"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3319109-B94F-B5FE-34D2-1D1A96A2A88C}"/>
              </a:ext>
            </a:extLst>
          </p:cNvPr>
          <p:cNvSpPr>
            <a:spLocks noGrp="1"/>
          </p:cNvSpPr>
          <p:nvPr>
            <p:ph type="subTitle" idx="1"/>
          </p:nvPr>
        </p:nvSpPr>
        <p:spPr>
          <a:xfrm>
            <a:off x="1045028" y="3017522"/>
            <a:ext cx="9941319" cy="3124658"/>
          </a:xfrm>
        </p:spPr>
        <p:txBody>
          <a:bodyPr vert="horz" lIns="91440" tIns="45720" rIns="91440" bIns="45720" rtlCol="0" anchor="ctr">
            <a:normAutofit/>
          </a:bodyPr>
          <a:lstStyle/>
          <a:p>
            <a:pPr marR="0" algn="l">
              <a:spcBef>
                <a:spcPts val="0"/>
              </a:spcBef>
              <a:spcAft>
                <a:spcPts val="800"/>
              </a:spcAft>
            </a:pPr>
            <a:r>
              <a:rPr lang="en-US" sz="1800" b="0" i="0" dirty="0">
                <a:effectLst/>
                <a:latin typeface="Times New Roman" panose="02020603050405020304" pitchFamily="18" charset="0"/>
                <a:cs typeface="Times New Roman" panose="02020603050405020304" pitchFamily="18" charset="0"/>
              </a:rPr>
              <a:t>In conclusion, our policy makers need to:</a:t>
            </a:r>
            <a:endParaRPr lang="en-US" sz="1800" dirty="0">
              <a:effectLst/>
              <a:latin typeface="Times New Roman" panose="02020603050405020304" pitchFamily="18" charset="0"/>
              <a:cs typeface="Times New Roman" panose="02020603050405020304" pitchFamily="18" charset="0"/>
            </a:endParaRPr>
          </a:p>
          <a:p>
            <a:pPr marL="342900" marR="0" lvl="0" indent="-228600" algn="l">
              <a:lnSpc>
                <a:spcPct val="150000"/>
              </a:lnSpc>
              <a:spcBef>
                <a:spcPts val="0"/>
              </a:spcBef>
              <a:spcAft>
                <a:spcPts val="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
            </a:r>
            <a:r>
              <a:rPr lang="en-US" sz="1800" b="0" i="0" dirty="0">
                <a:effectLst/>
                <a:latin typeface="Times New Roman" panose="02020603050405020304" pitchFamily="18" charset="0"/>
                <a:cs typeface="Times New Roman" panose="02020603050405020304" pitchFamily="18" charset="0"/>
              </a:rPr>
              <a:t>iversify our fuel source and,</a:t>
            </a:r>
            <a:endParaRPr lang="en-US" sz="1800" dirty="0">
              <a:effectLst/>
              <a:latin typeface="Times New Roman" panose="02020603050405020304" pitchFamily="18" charset="0"/>
              <a:cs typeface="Times New Roman" panose="02020603050405020304" pitchFamily="18" charset="0"/>
            </a:endParaRPr>
          </a:p>
          <a:p>
            <a:pPr marL="342900" marR="0" lvl="0" indent="-228600" algn="l">
              <a:lnSpc>
                <a:spcPct val="150000"/>
              </a:lnSpc>
              <a:spcBef>
                <a:spcPts val="0"/>
              </a:spcBef>
              <a:spcAft>
                <a:spcPts val="80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a:t>
            </a:r>
            <a:r>
              <a:rPr lang="en-US" sz="1800" b="0" i="0" dirty="0">
                <a:effectLst/>
                <a:latin typeface="Times New Roman" panose="02020603050405020304" pitchFamily="18" charset="0"/>
                <a:cs typeface="Times New Roman" panose="02020603050405020304" pitchFamily="18" charset="0"/>
              </a:rPr>
              <a:t>nvest in Technological Progress to tackle the adverse effects of climate change and ensure </a:t>
            </a:r>
            <a:r>
              <a:rPr lang="en-US" sz="1800" dirty="0">
                <a:latin typeface="Times New Roman" panose="02020603050405020304" pitchFamily="18" charset="0"/>
                <a:cs typeface="Times New Roman" panose="02020603050405020304" pitchFamily="18" charset="0"/>
              </a:rPr>
              <a:t>‘</a:t>
            </a:r>
            <a:r>
              <a:rPr lang="en-US" sz="1800" b="0" i="0" dirty="0">
                <a:effectLst/>
                <a:latin typeface="Times New Roman" panose="02020603050405020304" pitchFamily="18" charset="0"/>
                <a:cs typeface="Times New Roman" panose="02020603050405020304" pitchFamily="18" charset="0"/>
              </a:rPr>
              <a:t>Sustainable Economic Growth.’</a:t>
            </a:r>
            <a:endParaRPr lang="en-US" sz="1800" dirty="0">
              <a:effectLst/>
              <a:latin typeface="Times New Roman" panose="02020603050405020304" pitchFamily="18" charset="0"/>
              <a:cs typeface="Times New Roman" panose="02020603050405020304" pitchFamily="18" charset="0"/>
            </a:endParaRPr>
          </a:p>
          <a:p>
            <a:pPr marL="0" marR="0" indent="-228600" algn="l">
              <a:spcBef>
                <a:spcPts val="0"/>
              </a:spcBef>
              <a:spcAft>
                <a:spcPts val="800"/>
              </a:spcAft>
              <a:buFont typeface="Arial" panose="020B0604020202020204" pitchFamily="34" charset="0"/>
              <a:buChar char="•"/>
            </a:pPr>
            <a:endParaRPr lang="en-US"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700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screenshot, cartoon">
            <a:extLst>
              <a:ext uri="{FF2B5EF4-FFF2-40B4-BE49-F238E27FC236}">
                <a16:creationId xmlns:a16="http://schemas.microsoft.com/office/drawing/2014/main" id="{1FE3F888-4306-8E05-A844-5C79210F7A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53" r="19815"/>
          <a:stretch/>
        </p:blipFill>
        <p:spPr>
          <a:xfrm>
            <a:off x="365760" y="885177"/>
            <a:ext cx="4480560" cy="4715256"/>
          </a:xfrm>
          <a:prstGeom prst="rect">
            <a:avLst/>
          </a:prstGeom>
        </p:spPr>
      </p:pic>
      <p:sp>
        <p:nvSpPr>
          <p:cNvPr id="2" name="Title 1">
            <a:extLst>
              <a:ext uri="{FF2B5EF4-FFF2-40B4-BE49-F238E27FC236}">
                <a16:creationId xmlns:a16="http://schemas.microsoft.com/office/drawing/2014/main" id="{1E9B8831-7390-A915-B9A1-0364792513B9}"/>
              </a:ext>
            </a:extLst>
          </p:cNvPr>
          <p:cNvSpPr>
            <a:spLocks noGrp="1"/>
          </p:cNvSpPr>
          <p:nvPr>
            <p:ph type="ctrTitle" idx="4294967295"/>
          </p:nvPr>
        </p:nvSpPr>
        <p:spPr>
          <a:xfrm>
            <a:off x="5919788" y="1076325"/>
            <a:ext cx="6272212" cy="1535113"/>
          </a:xfrm>
        </p:spPr>
        <p:txBody>
          <a:bodyPr vert="horz" lIns="91440" tIns="45720" rIns="91440" bIns="45720" rtlCol="0" anchor="b">
            <a:normAutofit/>
          </a:bodyPr>
          <a:lstStyle/>
          <a:p>
            <a:pPr marL="0" marR="0" algn="l">
              <a:spcAft>
                <a:spcPts val="800"/>
              </a:spcAft>
            </a:pPr>
            <a:r>
              <a:rPr lang="en-US" sz="4000" b="1" i="0" dirty="0">
                <a:effectLst/>
                <a:latin typeface="Times New Roman" panose="02020603050405020304" pitchFamily="18" charset="0"/>
                <a:cs typeface="Times New Roman" panose="02020603050405020304" pitchFamily="18" charset="0"/>
              </a:rPr>
              <a:t>Limitation:</a:t>
            </a:r>
            <a:endParaRPr lang="en-US" sz="4000" dirty="0">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3319109-B94F-B5FE-34D2-1D1A96A2A88C}"/>
              </a:ext>
            </a:extLst>
          </p:cNvPr>
          <p:cNvSpPr>
            <a:spLocks noGrp="1"/>
          </p:cNvSpPr>
          <p:nvPr>
            <p:ph type="subTitle" idx="4294967295"/>
          </p:nvPr>
        </p:nvSpPr>
        <p:spPr>
          <a:xfrm>
            <a:off x="5919788" y="3351213"/>
            <a:ext cx="6272212" cy="2825750"/>
          </a:xfrm>
        </p:spPr>
        <p:txBody>
          <a:bodyPr vert="horz" lIns="91440" tIns="45720" rIns="91440" bIns="45720" rtlCol="0">
            <a:normAutofit/>
          </a:bodyPr>
          <a:lstStyle/>
          <a:p>
            <a:pPr marL="0" marR="0" indent="-228600" algn="l">
              <a:spcBef>
                <a:spcPts val="0"/>
              </a:spcBef>
              <a:spcAft>
                <a:spcPts val="800"/>
              </a:spcAft>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There were certain limitations we faced while conducting our study:</a:t>
            </a:r>
            <a:endParaRPr lang="en-US" sz="1900" dirty="0">
              <a:effectLst/>
              <a:latin typeface="Times New Roman" panose="02020603050405020304" pitchFamily="18" charset="0"/>
              <a:cs typeface="Times New Roman" panose="02020603050405020304" pitchFamily="18" charset="0"/>
            </a:endParaRPr>
          </a:p>
          <a:p>
            <a:pPr marL="342900" marR="0" lvl="0" indent="-228600" algn="l">
              <a:spcBef>
                <a:spcPts val="0"/>
              </a:spcBef>
              <a:spcAft>
                <a:spcPts val="0"/>
              </a:spcAft>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There were some data missing for some indicator for year 2015-2019</a:t>
            </a:r>
            <a:endParaRPr lang="en-US" sz="1900" dirty="0">
              <a:effectLst/>
              <a:latin typeface="Times New Roman" panose="02020603050405020304" pitchFamily="18" charset="0"/>
              <a:cs typeface="Times New Roman" panose="02020603050405020304" pitchFamily="18" charset="0"/>
            </a:endParaRPr>
          </a:p>
          <a:p>
            <a:pPr marL="342900" marR="0" lvl="0" indent="-228600" algn="l">
              <a:spcBef>
                <a:spcPts val="0"/>
              </a:spcBef>
              <a:spcAft>
                <a:spcPts val="0"/>
              </a:spcAft>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Further study needs to be conducted with more than one source of data.</a:t>
            </a:r>
            <a:endParaRPr lang="en-US" sz="1900" dirty="0">
              <a:effectLst/>
              <a:latin typeface="Times New Roman" panose="02020603050405020304" pitchFamily="18" charset="0"/>
              <a:cs typeface="Times New Roman" panose="02020603050405020304" pitchFamily="18" charset="0"/>
            </a:endParaRPr>
          </a:p>
          <a:p>
            <a:pPr marL="342900" marR="0" lvl="0" indent="-228600" algn="l">
              <a:spcBef>
                <a:spcPts val="0"/>
              </a:spcBef>
              <a:spcAft>
                <a:spcPts val="800"/>
              </a:spcAft>
              <a:buFont typeface="Arial" panose="020B0604020202020204" pitchFamily="34" charset="0"/>
              <a:buChar char="•"/>
            </a:pPr>
            <a:r>
              <a:rPr lang="en-US" sz="1900" b="0" i="0" dirty="0">
                <a:effectLst/>
                <a:latin typeface="Times New Roman" panose="02020603050405020304" pitchFamily="18" charset="0"/>
                <a:cs typeface="Times New Roman" panose="02020603050405020304" pitchFamily="18" charset="0"/>
              </a:rPr>
              <a:t>Other factors that may influence CO2 emission such as population size, government policies and Economic growth were not considered while conducting this study. </a:t>
            </a:r>
            <a:endParaRPr lang="en-US" sz="1900" dirty="0">
              <a:effectLst/>
              <a:latin typeface="Times New Roman" panose="02020603050405020304" pitchFamily="18" charset="0"/>
              <a:cs typeface="Times New Roman" panose="02020603050405020304" pitchFamily="18" charset="0"/>
            </a:endParaRPr>
          </a:p>
          <a:p>
            <a:pPr marL="0" marR="0" indent="-228600" algn="l">
              <a:spcBef>
                <a:spcPts val="0"/>
              </a:spcBef>
              <a:spcAft>
                <a:spcPts val="800"/>
              </a:spcAft>
              <a:buFont typeface="Arial" panose="020B0604020202020204" pitchFamily="34" charset="0"/>
              <a:buChar char="•"/>
            </a:pPr>
            <a:endParaRPr lang="en-US" sz="1900" dirty="0"/>
          </a:p>
        </p:txBody>
      </p:sp>
      <p:sp>
        <p:nvSpPr>
          <p:cNvPr id="7" name="Rectangle 6">
            <a:extLst>
              <a:ext uri="{FF2B5EF4-FFF2-40B4-BE49-F238E27FC236}">
                <a16:creationId xmlns:a16="http://schemas.microsoft.com/office/drawing/2014/main" id="{51F99B04-21A9-9DC2-1EC3-2EE69A8D58DF}"/>
              </a:ext>
            </a:extLst>
          </p:cNvPr>
          <p:cNvSpPr/>
          <p:nvPr/>
        </p:nvSpPr>
        <p:spPr>
          <a:xfrm>
            <a:off x="122548" y="601133"/>
            <a:ext cx="4864231" cy="5371690"/>
          </a:xfrm>
          <a:prstGeom prst="rect">
            <a:avLst/>
          </a:prstGeom>
          <a:noFill/>
          <a:ln w="28575">
            <a:solidFill>
              <a:schemeClr val="tx2">
                <a:lumMod val="40000"/>
                <a:lumOff val="60000"/>
              </a:schemeClr>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EA6F404-0BD2-26FC-5347-3BF720613215}"/>
              </a:ext>
            </a:extLst>
          </p:cNvPr>
          <p:cNvSpPr>
            <a:spLocks noGrp="1"/>
          </p:cNvSpPr>
          <p:nvPr>
            <p:ph type="sldNum" sz="quarter" idx="12"/>
          </p:nvPr>
        </p:nvSpPr>
        <p:spPr>
          <a:xfrm>
            <a:off x="11140121" y="6176963"/>
            <a:ext cx="457200" cy="365125"/>
          </a:xfrm>
        </p:spPr>
        <p:txBody>
          <a:bodyPr/>
          <a:lstStyle/>
          <a:p>
            <a:fld id="{8296E1BC-5FA2-4FC6-9EE3-8F57BD87ED02}" type="slidenum">
              <a:rPr lang="en-US" smtClean="0"/>
              <a:t>22</a:t>
            </a:fld>
            <a:endParaRPr lang="en-US" dirty="0"/>
          </a:p>
        </p:txBody>
      </p:sp>
    </p:spTree>
    <p:extLst>
      <p:ext uri="{BB962C8B-B14F-4D97-AF65-F5344CB8AC3E}">
        <p14:creationId xmlns:p14="http://schemas.microsoft.com/office/powerpoint/2010/main" val="2826421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31727AB-7C49-64B7-9246-EFA3E46DBED2}"/>
              </a:ext>
            </a:extLst>
          </p:cNvPr>
          <p:cNvSpPr>
            <a:spLocks noGrp="1"/>
          </p:cNvSpPr>
          <p:nvPr>
            <p:ph type="title"/>
          </p:nvPr>
        </p:nvSpPr>
        <p:spPr>
          <a:xfrm>
            <a:off x="788844" y="2848783"/>
            <a:ext cx="3734014" cy="892302"/>
          </a:xfrm>
        </p:spPr>
        <p:txBody>
          <a:bodyPr vert="horz" lIns="91440" tIns="45720" rIns="91440" bIns="45720" rtlCol="0" anchor="b">
            <a:normAutofit/>
          </a:bodyPr>
          <a:lstStyle/>
          <a:p>
            <a:r>
              <a:rPr lang="en-US" sz="4000" dirty="0">
                <a:latin typeface="Times New Roman" panose="02020603050405020304" pitchFamily="18" charset="0"/>
                <a:cs typeface="Times New Roman" panose="02020603050405020304" pitchFamily="18" charset="0"/>
              </a:rPr>
              <a:t>Any Questions?</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with idea concept">
            <a:extLst>
              <a:ext uri="{FF2B5EF4-FFF2-40B4-BE49-F238E27FC236}">
                <a16:creationId xmlns:a16="http://schemas.microsoft.com/office/drawing/2014/main" id="{14809B5C-2320-AA3F-12C0-FAFA45148D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743" r="1030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Slide Number Placeholder 1">
            <a:extLst>
              <a:ext uri="{FF2B5EF4-FFF2-40B4-BE49-F238E27FC236}">
                <a16:creationId xmlns:a16="http://schemas.microsoft.com/office/drawing/2014/main" id="{A4438AE3-9201-2794-1925-DBE366187CC0}"/>
              </a:ext>
            </a:extLst>
          </p:cNvPr>
          <p:cNvSpPr>
            <a:spLocks noGrp="1"/>
          </p:cNvSpPr>
          <p:nvPr>
            <p:ph type="sldNum" sz="quarter" idx="12"/>
          </p:nvPr>
        </p:nvSpPr>
        <p:spPr>
          <a:xfrm>
            <a:off x="433138" y="6224743"/>
            <a:ext cx="457200" cy="365125"/>
          </a:xfrm>
        </p:spPr>
        <p:txBody>
          <a:bodyPr/>
          <a:lstStyle/>
          <a:p>
            <a:fld id="{8296E1BC-5FA2-4FC6-9EE3-8F57BD87ED02}" type="slidenum">
              <a:rPr lang="en-US" smtClean="0"/>
              <a:t>23</a:t>
            </a:fld>
            <a:endParaRPr lang="en-US" dirty="0"/>
          </a:p>
        </p:txBody>
      </p:sp>
    </p:spTree>
    <p:extLst>
      <p:ext uri="{BB962C8B-B14F-4D97-AF65-F5344CB8AC3E}">
        <p14:creationId xmlns:p14="http://schemas.microsoft.com/office/powerpoint/2010/main" val="3446377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06343" y="435173"/>
            <a:ext cx="6251110" cy="1783080"/>
          </a:xfrm>
        </p:spPr>
        <p:txBody>
          <a:bodyPr anchor="b">
            <a:normAutofit/>
          </a:bodyPr>
          <a:lstStyle/>
          <a:p>
            <a:r>
              <a:rPr lang="en-US" sz="4000" b="1" dirty="0">
                <a:latin typeface="Times New Roman" panose="02020603050405020304" pitchFamily="18" charset="0"/>
                <a:cs typeface="Times New Roman" panose="02020603050405020304" pitchFamily="18" charset="0"/>
              </a:rPr>
              <a:t>Introduction</a:t>
            </a:r>
          </a:p>
        </p:txBody>
      </p:sp>
      <p:pic>
        <p:nvPicPr>
          <p:cNvPr id="18" name="Picture 4" descr="Fumes from a powerplant chimney">
            <a:extLst>
              <a:ext uri="{FF2B5EF4-FFF2-40B4-BE49-F238E27FC236}">
                <a16:creationId xmlns:a16="http://schemas.microsoft.com/office/drawing/2014/main" id="{27D3DEAB-5E2E-3C4E-F43F-F04962B8C8D6}"/>
              </a:ext>
            </a:extLst>
          </p:cNvPr>
          <p:cNvPicPr>
            <a:picLocks noChangeAspect="1"/>
          </p:cNvPicPr>
          <p:nvPr/>
        </p:nvPicPr>
        <p:blipFill rotWithShape="1">
          <a:blip r:embed="rId2">
            <a:alphaModFix amt="74000"/>
          </a:blip>
          <a:srcRect l="24945" r="2921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14925" y="2706623"/>
            <a:ext cx="6176657" cy="3249559"/>
          </a:xfrm>
        </p:spPr>
        <p:txBody>
          <a:bodyPr>
            <a:normAutofit/>
          </a:bodyPr>
          <a:lstStyle/>
          <a:p>
            <a:pPr>
              <a:lnSpc>
                <a:spcPts val="2400"/>
              </a:lnSpc>
              <a:spcAft>
                <a:spcPts val="10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C02 emission tripled: globally within 54 years(1960-2014) and in Bangladesh within 23 years(1991-2013)</a:t>
            </a:r>
          </a:p>
          <a:p>
            <a:pPr>
              <a:lnSpc>
                <a:spcPts val="2400"/>
              </a:lnSpc>
              <a:spcAft>
                <a:spcPts val="10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Industrialization being the main cause, leading to global warming and major changes in climate.</a:t>
            </a:r>
          </a:p>
          <a:p>
            <a:pPr>
              <a:lnSpc>
                <a:spcPts val="2400"/>
              </a:lnSpc>
              <a:spcAft>
                <a:spcPts val="10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Economic growth and environmental sustainability are in a delicate balance.</a:t>
            </a:r>
          </a:p>
        </p:txBody>
      </p:sp>
      <p:sp>
        <p:nvSpPr>
          <p:cNvPr id="4" name="Slide Number Placeholder 3">
            <a:extLst>
              <a:ext uri="{FF2B5EF4-FFF2-40B4-BE49-F238E27FC236}">
                <a16:creationId xmlns:a16="http://schemas.microsoft.com/office/drawing/2014/main" id="{68CFE749-A603-9DCB-CA27-EE55C1EAC692}"/>
              </a:ext>
            </a:extLst>
          </p:cNvPr>
          <p:cNvSpPr>
            <a:spLocks noGrp="1"/>
          </p:cNvSpPr>
          <p:nvPr>
            <p:ph type="sldNum" sz="quarter" idx="12"/>
          </p:nvPr>
        </p:nvSpPr>
        <p:spPr>
          <a:xfrm>
            <a:off x="11291582" y="6224528"/>
            <a:ext cx="457200" cy="365125"/>
          </a:xfrm>
        </p:spPr>
        <p:txBody>
          <a:bodyPr/>
          <a:lstStyle/>
          <a:p>
            <a:fld id="{8296E1BC-5FA2-4FC6-9EE3-8F57BD87ED02}" type="slidenum">
              <a:rPr lang="en-US" smtClean="0"/>
              <a:t>3</a:t>
            </a:fld>
            <a:endParaRPr lang="en-US" dirty="0"/>
          </a:p>
        </p:txBody>
      </p:sp>
    </p:spTree>
    <p:extLst>
      <p:ext uri="{BB962C8B-B14F-4D97-AF65-F5344CB8AC3E}">
        <p14:creationId xmlns:p14="http://schemas.microsoft.com/office/powerpoint/2010/main" val="3624212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25381" y="1189774"/>
            <a:ext cx="6251110" cy="849338"/>
          </a:xfrm>
        </p:spPr>
        <p:txBody>
          <a:bodyPr anchor="b">
            <a:normAutofit/>
          </a:bodyPr>
          <a:lstStyle/>
          <a:p>
            <a:r>
              <a:rPr lang="en-US" sz="4000" b="1" dirty="0">
                <a:latin typeface="Times New Roman" panose="02020603050405020304" pitchFamily="18" charset="0"/>
                <a:cs typeface="Times New Roman" panose="02020603050405020304" pitchFamily="18" charset="0"/>
              </a:rPr>
              <a:t>IPCC and CO2 Emissions:</a:t>
            </a:r>
          </a:p>
        </p:txBody>
      </p:sp>
      <p:pic>
        <p:nvPicPr>
          <p:cNvPr id="5" name="Picture 4" descr="Thermal power station">
            <a:extLst>
              <a:ext uri="{FF2B5EF4-FFF2-40B4-BE49-F238E27FC236}">
                <a16:creationId xmlns:a16="http://schemas.microsoft.com/office/drawing/2014/main" id="{9D95A317-625D-6E4E-EFA8-85EBB2413679}"/>
              </a:ext>
            </a:extLst>
          </p:cNvPr>
          <p:cNvPicPr>
            <a:picLocks noChangeAspect="1"/>
          </p:cNvPicPr>
          <p:nvPr/>
        </p:nvPicPr>
        <p:blipFill rotWithShape="1">
          <a:blip r:embed="rId2">
            <a:alphaModFix amt="71000"/>
          </a:blip>
          <a:srcRect l="18159" r="3090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953000" y="2706624"/>
            <a:ext cx="6595872" cy="3483864"/>
          </a:xfrm>
        </p:spPr>
        <p:txBody>
          <a:bodyPr>
            <a:normAutofit/>
          </a:bodyPr>
          <a:lstStyle/>
          <a:p>
            <a:pPr>
              <a:lnSpc>
                <a:spcPts val="24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5th IPCC Review Article recommends global temperatures shouldn’t rise beyond 2°C by the 21st century's end.</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a:lnSpc>
                <a:spcPts val="24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world has seen an increase in CO2 emissions from 9385.8 million tons to 36,138.3 million tons from 1960 to 2014.</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a:lnSpc>
                <a:spcPts val="24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manufacturing and construction industries were responsible for nearly 19.96% of CO2 emissions in 2014.</a:t>
            </a:r>
          </a:p>
          <a:p>
            <a:pPr marL="0" indent="0">
              <a:buNone/>
            </a:pPr>
            <a:endParaRPr lang="en-US" sz="2000" dirty="0"/>
          </a:p>
        </p:txBody>
      </p:sp>
      <p:sp>
        <p:nvSpPr>
          <p:cNvPr id="4" name="Slide Number Placeholder 3">
            <a:extLst>
              <a:ext uri="{FF2B5EF4-FFF2-40B4-BE49-F238E27FC236}">
                <a16:creationId xmlns:a16="http://schemas.microsoft.com/office/drawing/2014/main" id="{1CD8B4BB-98AB-4D91-C1AA-966E593C9D36}"/>
              </a:ext>
            </a:extLst>
          </p:cNvPr>
          <p:cNvSpPr>
            <a:spLocks noGrp="1"/>
          </p:cNvSpPr>
          <p:nvPr>
            <p:ph type="sldNum" sz="quarter" idx="12"/>
          </p:nvPr>
        </p:nvSpPr>
        <p:spPr>
          <a:xfrm>
            <a:off x="11320272" y="6321314"/>
            <a:ext cx="457200" cy="365125"/>
          </a:xfrm>
        </p:spPr>
        <p:txBody>
          <a:bodyPr/>
          <a:lstStyle/>
          <a:p>
            <a:fld id="{8296E1BC-5FA2-4FC6-9EE3-8F57BD87ED02}" type="slidenum">
              <a:rPr lang="en-US" smtClean="0"/>
              <a:t>4</a:t>
            </a:fld>
            <a:endParaRPr lang="en-US" dirty="0"/>
          </a:p>
        </p:txBody>
      </p:sp>
    </p:spTree>
    <p:extLst>
      <p:ext uri="{BB962C8B-B14F-4D97-AF65-F5344CB8AC3E}">
        <p14:creationId xmlns:p14="http://schemas.microsoft.com/office/powerpoint/2010/main" val="318618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rial view of a river, dam and lake">
            <a:extLst>
              <a:ext uri="{FF2B5EF4-FFF2-40B4-BE49-F238E27FC236}">
                <a16:creationId xmlns:a16="http://schemas.microsoft.com/office/drawing/2014/main" id="{92452B1C-A968-7B6B-8686-1062636D4139}"/>
              </a:ext>
            </a:extLst>
          </p:cNvPr>
          <p:cNvPicPr>
            <a:picLocks noChangeAspect="1"/>
          </p:cNvPicPr>
          <p:nvPr/>
        </p:nvPicPr>
        <p:blipFill rotWithShape="1">
          <a:blip r:embed="rId2">
            <a:alphaModFix amt="69000"/>
          </a:blip>
          <a:srcRect t="17624" b="11453"/>
          <a:stretch/>
        </p:blipFill>
        <p:spPr>
          <a:xfrm>
            <a:off x="2522358" y="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199" y="1197491"/>
            <a:ext cx="6158219" cy="1899912"/>
          </a:xfrm>
        </p:spPr>
        <p:txBody>
          <a:bodyPr>
            <a:normAutofit/>
          </a:bodyPr>
          <a:lstStyle/>
          <a:p>
            <a:r>
              <a:rPr lang="en-US" sz="4000" b="1" dirty="0">
                <a:latin typeface="Times New Roman" panose="02020603050405020304" pitchFamily="18" charset="0"/>
                <a:cs typeface="Times New Roman" panose="02020603050405020304" pitchFamily="18" charset="0"/>
              </a:rPr>
              <a:t>Effects of Climate Change:</a:t>
            </a:r>
          </a:p>
        </p:txBody>
      </p:sp>
      <p:sp>
        <p:nvSpPr>
          <p:cNvPr id="3" name="Content Placeholder 2"/>
          <p:cNvSpPr>
            <a:spLocks noGrp="1"/>
          </p:cNvSpPr>
          <p:nvPr>
            <p:ph idx="1"/>
          </p:nvPr>
        </p:nvSpPr>
        <p:spPr>
          <a:xfrm>
            <a:off x="838200" y="2785145"/>
            <a:ext cx="6158218" cy="2248249"/>
          </a:xfrm>
        </p:spPr>
        <p:txBody>
          <a:bodyPr>
            <a:normAutofit/>
          </a:bodyPr>
          <a:lstStyle/>
          <a:p>
            <a:pPr>
              <a:lnSpc>
                <a:spcPts val="2400"/>
              </a:lnSpc>
              <a:spcAft>
                <a:spcPts val="10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Low summer river flows, higher seasonal temperatures, glacial retreats, 	floods, and sea-level rise.</a:t>
            </a:r>
          </a:p>
          <a:p>
            <a:pPr>
              <a:lnSpc>
                <a:spcPts val="2400"/>
              </a:lnSpc>
              <a:spcAft>
                <a:spcPts val="10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CO2 emissions pose a threat to health and well-being of the population.</a:t>
            </a:r>
          </a:p>
          <a:p>
            <a:pPr>
              <a:lnSpc>
                <a:spcPts val="2400"/>
              </a:lnSpc>
              <a:spcAft>
                <a:spcPts val="10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lower household incomes and increased poverty indirectly.</a:t>
            </a:r>
          </a:p>
        </p:txBody>
      </p:sp>
      <p:sp>
        <p:nvSpPr>
          <p:cNvPr id="4" name="Slide Number Placeholder 3">
            <a:extLst>
              <a:ext uri="{FF2B5EF4-FFF2-40B4-BE49-F238E27FC236}">
                <a16:creationId xmlns:a16="http://schemas.microsoft.com/office/drawing/2014/main" id="{7CE934F0-3D98-CA74-D0A1-A8BD7CA32267}"/>
              </a:ext>
            </a:extLst>
          </p:cNvPr>
          <p:cNvSpPr>
            <a:spLocks noGrp="1"/>
          </p:cNvSpPr>
          <p:nvPr>
            <p:ph type="sldNum" sz="quarter" idx="12"/>
          </p:nvPr>
        </p:nvSpPr>
        <p:spPr>
          <a:xfrm>
            <a:off x="380999" y="6185671"/>
            <a:ext cx="457200" cy="365125"/>
          </a:xfrm>
        </p:spPr>
        <p:txBody>
          <a:bodyPr/>
          <a:lstStyle/>
          <a:p>
            <a:fld id="{8296E1BC-5FA2-4FC6-9EE3-8F57BD87ED02}" type="slidenum">
              <a:rPr lang="en-US" smtClean="0"/>
              <a:t>5</a:t>
            </a:fld>
            <a:endParaRPr lang="en-US" dirty="0"/>
          </a:p>
        </p:txBody>
      </p:sp>
    </p:spTree>
    <p:extLst>
      <p:ext uri="{BB962C8B-B14F-4D97-AF65-F5344CB8AC3E}">
        <p14:creationId xmlns:p14="http://schemas.microsoft.com/office/powerpoint/2010/main" val="3526681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596B82-B22B-1059-C9C3-EADF675D2FF6}"/>
              </a:ext>
            </a:extLst>
          </p:cNvPr>
          <p:cNvPicPr>
            <a:picLocks noChangeAspect="1"/>
          </p:cNvPicPr>
          <p:nvPr/>
        </p:nvPicPr>
        <p:blipFill rotWithShape="1">
          <a:blip r:embed="rId2">
            <a:extLst>
              <a:ext uri="{28A0092B-C50C-407E-A947-70E740481C1C}">
                <a14:useLocalDpi xmlns:a14="http://schemas.microsoft.com/office/drawing/2010/main" val="0"/>
              </a:ext>
            </a:extLst>
          </a:blip>
          <a:srcRect l="-619" t="-1" r="6502" b="-1"/>
          <a:stretch/>
        </p:blipFill>
        <p:spPr>
          <a:xfrm>
            <a:off x="2522356" y="10"/>
            <a:ext cx="9669642"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05505" y="987766"/>
            <a:ext cx="7010400" cy="1899912"/>
          </a:xfrm>
        </p:spPr>
        <p:txBody>
          <a:bodyPr>
            <a:normAutofit/>
          </a:bodyPr>
          <a:lstStyle/>
          <a:p>
            <a:r>
              <a:rPr lang="en-US" sz="4000" b="1" dirty="0">
                <a:latin typeface="Times New Roman" panose="02020603050405020304" pitchFamily="18" charset="0"/>
                <a:cs typeface="Times New Roman" panose="02020603050405020304" pitchFamily="18" charset="0"/>
              </a:rPr>
              <a:t>CO2 Emissions in Bangladesh:</a:t>
            </a:r>
          </a:p>
        </p:txBody>
      </p:sp>
      <p:sp>
        <p:nvSpPr>
          <p:cNvPr id="3" name="Content Placeholder 2"/>
          <p:cNvSpPr>
            <a:spLocks noGrp="1"/>
          </p:cNvSpPr>
          <p:nvPr>
            <p:ph idx="1"/>
          </p:nvPr>
        </p:nvSpPr>
        <p:spPr>
          <a:xfrm>
            <a:off x="705505" y="2568424"/>
            <a:ext cx="4688616" cy="3742762"/>
          </a:xfrm>
        </p:spPr>
        <p:txBody>
          <a:bodyPr>
            <a:normAutofit/>
          </a:bodyPr>
          <a:lstStyle/>
          <a:p>
            <a:pPr>
              <a:lnSpc>
                <a:spcPts val="2400"/>
              </a:lnSpc>
              <a:spcAft>
                <a:spcPts val="10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manufacturing and service sectors run on fossil fuels such as coal, 	crude oil, and natural gas.</a:t>
            </a:r>
          </a:p>
          <a:p>
            <a:pPr>
              <a:lnSpc>
                <a:spcPts val="2400"/>
              </a:lnSpc>
              <a:spcAft>
                <a:spcPts val="10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power sector is a major contributor to CO2 emissions in Bangladesh.</a:t>
            </a:r>
          </a:p>
          <a:p>
            <a:pPr>
              <a:lnSpc>
                <a:spcPts val="2400"/>
              </a:lnSpc>
              <a:spcAft>
                <a:spcPts val="10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Natural gas accounts for around 62.90% of electricity generation in Bangladesh.</a:t>
            </a:r>
          </a:p>
          <a:p>
            <a:pPr>
              <a:lnSpc>
                <a:spcPts val="2400"/>
              </a:lnSpc>
              <a:spcAft>
                <a:spcPts val="1000"/>
              </a:spcAf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These are directly related to CO2 emissions.</a:t>
            </a:r>
          </a:p>
          <a:p>
            <a:pPr marL="0" indent="0">
              <a:buNone/>
            </a:pPr>
            <a:endParaRPr lang="en-US" sz="1900" dirty="0"/>
          </a:p>
        </p:txBody>
      </p:sp>
      <p:sp>
        <p:nvSpPr>
          <p:cNvPr id="4" name="Slide Number Placeholder 3">
            <a:extLst>
              <a:ext uri="{FF2B5EF4-FFF2-40B4-BE49-F238E27FC236}">
                <a16:creationId xmlns:a16="http://schemas.microsoft.com/office/drawing/2014/main" id="{995EBB80-62C7-239F-38B2-4D228C53B6F9}"/>
              </a:ext>
            </a:extLst>
          </p:cNvPr>
          <p:cNvSpPr>
            <a:spLocks noGrp="1"/>
          </p:cNvSpPr>
          <p:nvPr>
            <p:ph type="sldNum" sz="quarter" idx="12"/>
          </p:nvPr>
        </p:nvSpPr>
        <p:spPr>
          <a:xfrm>
            <a:off x="705505" y="6128623"/>
            <a:ext cx="457200" cy="365125"/>
          </a:xfrm>
        </p:spPr>
        <p:txBody>
          <a:bodyPr/>
          <a:lstStyle/>
          <a:p>
            <a:fld id="{8296E1BC-5FA2-4FC6-9EE3-8F57BD87ED02}" type="slidenum">
              <a:rPr lang="en-US" smtClean="0"/>
              <a:t>6</a:t>
            </a:fld>
            <a:endParaRPr lang="en-US" dirty="0"/>
          </a:p>
        </p:txBody>
      </p:sp>
    </p:spTree>
    <p:extLst>
      <p:ext uri="{BB962C8B-B14F-4D97-AF65-F5344CB8AC3E}">
        <p14:creationId xmlns:p14="http://schemas.microsoft.com/office/powerpoint/2010/main" val="272543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25368" y="1261770"/>
            <a:ext cx="6251110" cy="891330"/>
          </a:xfrm>
        </p:spPr>
        <p:txBody>
          <a:bodyPr anchor="b">
            <a:normAutofit/>
          </a:bodyPr>
          <a:lstStyle/>
          <a:p>
            <a:r>
              <a:rPr lang="en-US" sz="4000" b="1" dirty="0">
                <a:latin typeface="Times New Roman" panose="02020603050405020304" pitchFamily="18" charset="0"/>
                <a:cs typeface="Times New Roman" panose="02020603050405020304" pitchFamily="18" charset="0"/>
              </a:rPr>
              <a:t>Objective:</a:t>
            </a:r>
          </a:p>
        </p:txBody>
      </p:sp>
      <p:pic>
        <p:nvPicPr>
          <p:cNvPr id="5" name="Picture 4">
            <a:extLst>
              <a:ext uri="{FF2B5EF4-FFF2-40B4-BE49-F238E27FC236}">
                <a16:creationId xmlns:a16="http://schemas.microsoft.com/office/drawing/2014/main" id="{402C7248-0EC6-36B2-74E6-EE57F989560D}"/>
              </a:ext>
            </a:extLst>
          </p:cNvPr>
          <p:cNvPicPr>
            <a:picLocks noChangeAspect="1"/>
          </p:cNvPicPr>
          <p:nvPr/>
        </p:nvPicPr>
        <p:blipFill rotWithShape="1">
          <a:blip r:embed="rId2">
            <a:alphaModFix amt="90000"/>
            <a:extLst>
              <a:ext uri="{28A0092B-C50C-407E-A947-70E740481C1C}">
                <a14:useLocalDpi xmlns:a14="http://schemas.microsoft.com/office/drawing/2010/main" val="0"/>
              </a:ext>
            </a:extLst>
          </a:blip>
          <a:srcRect l="6892" r="47778"/>
          <a:stretch/>
        </p:blipFill>
        <p:spPr>
          <a:xfrm>
            <a:off x="1" y="10"/>
            <a:ext cx="4663440"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52974" y="2615082"/>
            <a:ext cx="6795897" cy="3483864"/>
          </a:xfrm>
        </p:spPr>
        <p:txBody>
          <a:bodyPr>
            <a:noAutofit/>
          </a:bodyPr>
          <a:lstStyle/>
          <a:p>
            <a:pPr marL="182880">
              <a:lnSpc>
                <a:spcPts val="2400"/>
              </a:lnSpc>
              <a:spcBef>
                <a:spcPts val="1200"/>
              </a:spcBef>
              <a:spcAft>
                <a:spcPts val="100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objective of this study is to analyze the level of CO2 emissions in Bangladesh resulting from different sources.</a:t>
            </a:r>
          </a:p>
          <a:p>
            <a:pPr marL="182880">
              <a:lnSpc>
                <a:spcPts val="2400"/>
              </a:lnSpc>
              <a:spcBef>
                <a:spcPts val="1200"/>
              </a:spcBef>
              <a:spcAft>
                <a:spcPts val="100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study will focus on urbanization, industrialization, manufacturing industries and construction, commercial and public services, and consumption of various non-renewable fuels.</a:t>
            </a:r>
          </a:p>
          <a:p>
            <a:pPr marL="182880">
              <a:lnSpc>
                <a:spcPts val="2400"/>
              </a:lnSpc>
              <a:spcBef>
                <a:spcPts val="1200"/>
              </a:spcBef>
              <a:spcAft>
                <a:spcPts val="100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level of CO2 emissions nearly tripled from 3.22 million tons to 10.65 million tons from 1991 to 2013 in Bangladesh.</a:t>
            </a:r>
          </a:p>
          <a:p>
            <a:pPr marL="182880">
              <a:lnSpc>
                <a:spcPts val="2400"/>
              </a:lnSpc>
              <a:spcBef>
                <a:spcPts val="1200"/>
              </a:spcBef>
              <a:spcAft>
                <a:spcPts val="100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study aims to identify the major contributors to CO2 emissions in Bangladesh and gain a better understanding of which sectors to tackle first to regulate the current status quo.</a:t>
            </a:r>
          </a:p>
        </p:txBody>
      </p:sp>
      <p:sp>
        <p:nvSpPr>
          <p:cNvPr id="4" name="Slide Number Placeholder 3">
            <a:extLst>
              <a:ext uri="{FF2B5EF4-FFF2-40B4-BE49-F238E27FC236}">
                <a16:creationId xmlns:a16="http://schemas.microsoft.com/office/drawing/2014/main" id="{AE07DD72-C386-306F-37E9-1DE8524CE33E}"/>
              </a:ext>
            </a:extLst>
          </p:cNvPr>
          <p:cNvSpPr>
            <a:spLocks noGrp="1"/>
          </p:cNvSpPr>
          <p:nvPr>
            <p:ph type="sldNum" sz="quarter" idx="12"/>
          </p:nvPr>
        </p:nvSpPr>
        <p:spPr>
          <a:xfrm>
            <a:off x="11276478" y="6320793"/>
            <a:ext cx="457200" cy="365125"/>
          </a:xfrm>
        </p:spPr>
        <p:txBody>
          <a:bodyPr/>
          <a:lstStyle/>
          <a:p>
            <a:fld id="{8296E1BC-5FA2-4FC6-9EE3-8F57BD87ED02}" type="slidenum">
              <a:rPr lang="en-US" smtClean="0"/>
              <a:t>7</a:t>
            </a:fld>
            <a:endParaRPr lang="en-US" dirty="0"/>
          </a:p>
        </p:txBody>
      </p:sp>
    </p:spTree>
    <p:extLst>
      <p:ext uri="{BB962C8B-B14F-4D97-AF65-F5344CB8AC3E}">
        <p14:creationId xmlns:p14="http://schemas.microsoft.com/office/powerpoint/2010/main" val="84623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ack of open books">
            <a:extLst>
              <a:ext uri="{FF2B5EF4-FFF2-40B4-BE49-F238E27FC236}">
                <a16:creationId xmlns:a16="http://schemas.microsoft.com/office/drawing/2014/main" id="{1A1BD68C-D3A5-F200-4B9C-A2ACABA65E02}"/>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r="28859"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42" name="Freeform: Shape 41">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43">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4904" y="856488"/>
            <a:ext cx="4992624" cy="1243584"/>
          </a:xfrm>
        </p:spPr>
        <p:txBody>
          <a:bodyPr anchor="ctr">
            <a:normAutofit/>
          </a:bodyPr>
          <a:lstStyle/>
          <a:p>
            <a:r>
              <a:rPr lang="en-US" sz="3400" b="1">
                <a:latin typeface="Times New Roman" panose="02020603050405020304" pitchFamily="18" charset="0"/>
                <a:cs typeface="Times New Roman" panose="02020603050405020304" pitchFamily="18" charset="0"/>
              </a:rPr>
              <a:t>Literature Review</a:t>
            </a:r>
          </a:p>
        </p:txBody>
      </p:sp>
      <p:sp>
        <p:nvSpPr>
          <p:cNvPr id="46" name="Rectangle 45">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8" name="Rectangle 47">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374904" y="2522949"/>
            <a:ext cx="5721096" cy="3402363"/>
          </a:xfrm>
        </p:spPr>
        <p:txBody>
          <a:bodyPr anchor="t">
            <a:normAutofit fontScale="92500"/>
          </a:bodyPr>
          <a:lstStyle/>
          <a:p>
            <a:pPr>
              <a:lnSpc>
                <a:spcPts val="2400"/>
              </a:lnSpc>
              <a:spcAft>
                <a:spcPts val="1000"/>
              </a:spcAft>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Unidirectional causality from industrial development to CO2 emissions and energy consumption. (Rahman &amp; </a:t>
            </a:r>
            <a:r>
              <a:rPr lang="en-US" sz="1700" dirty="0" err="1">
                <a:latin typeface="Times New Roman" panose="02020603050405020304" pitchFamily="18" charset="0"/>
                <a:cs typeface="Times New Roman" panose="02020603050405020304" pitchFamily="18" charset="0"/>
              </a:rPr>
              <a:t>Kashem</a:t>
            </a:r>
            <a:r>
              <a:rPr lang="en-US" sz="1700" dirty="0">
                <a:latin typeface="Times New Roman" panose="02020603050405020304" pitchFamily="18" charset="0"/>
                <a:cs typeface="Times New Roman" panose="02020603050405020304" pitchFamily="18" charset="0"/>
              </a:rPr>
              <a:t>, 2017)</a:t>
            </a:r>
          </a:p>
          <a:p>
            <a:pPr>
              <a:lnSpc>
                <a:spcPts val="2400"/>
              </a:lnSpc>
              <a:spcAft>
                <a:spcPts val="1000"/>
              </a:spcAft>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Electricity consumption and financial development adds to CO2 emissions. (Shahbaz et.al., 2014)</a:t>
            </a:r>
          </a:p>
          <a:p>
            <a:pPr>
              <a:lnSpc>
                <a:spcPts val="2400"/>
              </a:lnSpc>
              <a:spcAft>
                <a:spcPts val="1000"/>
              </a:spcAft>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The Environmental Kuznets Curve (EKC) model reveals that the turning point for the manufacturing industry occurs at a lower level of per capita GDP compared to the construction industry. (Yu Zhang et al., 2019)</a:t>
            </a:r>
          </a:p>
          <a:p>
            <a:pPr marL="0" indent="0">
              <a:buNone/>
            </a:pPr>
            <a:endParaRPr lang="en-US" sz="1700" dirty="0"/>
          </a:p>
        </p:txBody>
      </p:sp>
      <p:sp>
        <p:nvSpPr>
          <p:cNvPr id="4" name="Slide Number Placeholder 3">
            <a:extLst>
              <a:ext uri="{FF2B5EF4-FFF2-40B4-BE49-F238E27FC236}">
                <a16:creationId xmlns:a16="http://schemas.microsoft.com/office/drawing/2014/main" id="{88AC73A8-576C-CAE0-F029-B6406B2E7163}"/>
              </a:ext>
            </a:extLst>
          </p:cNvPr>
          <p:cNvSpPr>
            <a:spLocks noGrp="1"/>
          </p:cNvSpPr>
          <p:nvPr>
            <p:ph type="sldNum" sz="quarter" idx="12"/>
          </p:nvPr>
        </p:nvSpPr>
        <p:spPr>
          <a:xfrm>
            <a:off x="374904" y="6234637"/>
            <a:ext cx="457200" cy="365125"/>
          </a:xfrm>
        </p:spPr>
        <p:txBody>
          <a:bodyPr/>
          <a:lstStyle/>
          <a:p>
            <a:fld id="{8296E1BC-5FA2-4FC6-9EE3-8F57BD87ED02}" type="slidenum">
              <a:rPr lang="en-US" smtClean="0"/>
              <a:t>8</a:t>
            </a:fld>
            <a:endParaRPr lang="en-US" dirty="0"/>
          </a:p>
        </p:txBody>
      </p:sp>
    </p:spTree>
    <p:extLst>
      <p:ext uri="{BB962C8B-B14F-4D97-AF65-F5344CB8AC3E}">
        <p14:creationId xmlns:p14="http://schemas.microsoft.com/office/powerpoint/2010/main" val="2321191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p:cNvSpPr>
            <a:spLocks noGrp="1"/>
          </p:cNvSpPr>
          <p:nvPr>
            <p:ph type="title"/>
          </p:nvPr>
        </p:nvSpPr>
        <p:spPr>
          <a:xfrm>
            <a:off x="838200" y="365125"/>
            <a:ext cx="5911401" cy="1325563"/>
          </a:xfrm>
        </p:spPr>
        <p:txBody>
          <a:bodyPr>
            <a:normAutofit/>
          </a:bodyPr>
          <a:lstStyle/>
          <a:p>
            <a:r>
              <a:rPr lang="en-US" sz="4000" b="1" dirty="0">
                <a:latin typeface="Times New Roman" panose="02020603050405020304" pitchFamily="18" charset="0"/>
                <a:cs typeface="Times New Roman" panose="02020603050405020304" pitchFamily="18" charset="0"/>
              </a:rPr>
              <a:t>Literature Review (Cont.) </a:t>
            </a:r>
          </a:p>
        </p:txBody>
      </p:sp>
      <p:sp>
        <p:nvSpPr>
          <p:cNvPr id="13" name="Freeform: Shape 12">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838200" y="1825625"/>
            <a:ext cx="5393361" cy="4351338"/>
          </a:xfrm>
        </p:spPr>
        <p:txBody>
          <a:bodyPr>
            <a:normAutofit lnSpcReduction="10000"/>
          </a:bodyPr>
          <a:lstStyle/>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Technical progress reduces CO2 emissions at all quantiles. Impact of technical progress is more significant in the manufacturing sector compared to the industrial sector. (Raza &amp; Hasan, 2022)</a:t>
            </a:r>
          </a:p>
          <a:p>
            <a:pPr marL="0" indent="0">
              <a:buNone/>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Increase in carbon emissions results from Bangladesh’s reliance on fossil fuels. Renewable energy-based technologies have reduced CO2 emissions in Bangladesh by 10–30%. (</a:t>
            </a:r>
            <a:r>
              <a:rPr lang="en-US" sz="1800" dirty="0" err="1">
                <a:latin typeface="Times New Roman" panose="02020603050405020304" pitchFamily="18" charset="0"/>
                <a:cs typeface="Times New Roman" panose="02020603050405020304" pitchFamily="18" charset="0"/>
              </a:rPr>
              <a:t>Karmaker</a:t>
            </a:r>
            <a:r>
              <a:rPr lang="en-US" sz="1800" dirty="0">
                <a:latin typeface="Times New Roman" panose="02020603050405020304" pitchFamily="18" charset="0"/>
                <a:cs typeface="Times New Roman" panose="02020603050405020304" pitchFamily="18" charset="0"/>
              </a:rPr>
              <a:t> et al., 2020)</a:t>
            </a:r>
          </a:p>
          <a:p>
            <a:pPr marL="0" indent="0">
              <a:buNone/>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Found indication of efforts toward energy efficiency and clean energy and highlighted the importance policies and strategies that prioritize the development of renewable energy sources. (Hasan &amp; </a:t>
            </a:r>
            <a:r>
              <a:rPr lang="en-US" sz="1800" dirty="0" err="1">
                <a:latin typeface="Times New Roman" panose="02020603050405020304" pitchFamily="18" charset="0"/>
                <a:cs typeface="Times New Roman" panose="02020603050405020304" pitchFamily="18" charset="0"/>
              </a:rPr>
              <a:t>Chongbo</a:t>
            </a:r>
            <a:r>
              <a:rPr lang="en-US" sz="1800" dirty="0">
                <a:latin typeface="Times New Roman" panose="02020603050405020304" pitchFamily="18" charset="0"/>
                <a:cs typeface="Times New Roman" panose="02020603050405020304" pitchFamily="18" charset="0"/>
              </a:rPr>
              <a:t>, 2020)</a:t>
            </a:r>
          </a:p>
          <a:p>
            <a:pPr>
              <a:buFont typeface="Wingdings" panose="05000000000000000000" pitchFamily="2" charset="2"/>
              <a:buChar char="Ø"/>
            </a:pPr>
            <a:endParaRPr lang="en-US" sz="1500" dirty="0"/>
          </a:p>
        </p:txBody>
      </p:sp>
      <p:sp>
        <p:nvSpPr>
          <p:cNvPr id="15" name="Oval 14">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3610607-C704-D94F-2361-EA59B036EB83}"/>
              </a:ext>
            </a:extLst>
          </p:cNvPr>
          <p:cNvSpPr/>
          <p:nvPr/>
        </p:nvSpPr>
        <p:spPr>
          <a:xfrm>
            <a:off x="7887184" y="1216485"/>
            <a:ext cx="3781051" cy="3781052"/>
          </a:xfrm>
          <a:prstGeom prst="ellipse">
            <a:avLst/>
          </a:prstGeom>
          <a:solidFill>
            <a:prstClr val="ltGray"/>
          </a:solidFill>
        </p:spPr>
        <p:txBody>
          <a:bodyPr/>
          <a:lstStyle/>
          <a:p>
            <a:endParaRPr lang="en-US"/>
          </a:p>
        </p:txBody>
      </p:sp>
      <p:sp>
        <p:nvSpPr>
          <p:cNvPr id="17" name="Partial Circle 16">
            <a:extLst>
              <a:ext uri="{FF2B5EF4-FFF2-40B4-BE49-F238E27FC236}">
                <a16:creationId xmlns:a16="http://schemas.microsoft.com/office/drawing/2014/main" id="{AE3139E8-4236-3E64-ED61-885355D8983C}"/>
              </a:ext>
            </a:extLst>
          </p:cNvPr>
          <p:cNvSpPr/>
          <p:nvPr/>
        </p:nvSpPr>
        <p:spPr>
          <a:xfrm>
            <a:off x="7887184" y="1216485"/>
            <a:ext cx="3781051" cy="3781052"/>
          </a:xfrm>
          <a:prstGeom prst="pie">
            <a:avLst>
              <a:gd name="adj1" fmla="val 16200000"/>
              <a:gd name="adj2" fmla="val 1080000"/>
            </a:avLst>
          </a:prstGeom>
          <a:solidFill>
            <a:schemeClr val="accent1"/>
          </a:solidFill>
        </p:spPr>
        <p:txBody>
          <a:bodyPr/>
          <a:lstStyle/>
          <a:p>
            <a:endParaRPr lang="en-US"/>
          </a:p>
        </p:txBody>
      </p:sp>
      <p:sp>
        <p:nvSpPr>
          <p:cNvPr id="18" name="Oval 17">
            <a:extLst>
              <a:ext uri="{FF2B5EF4-FFF2-40B4-BE49-F238E27FC236}">
                <a16:creationId xmlns:a16="http://schemas.microsoft.com/office/drawing/2014/main" id="{267FF8A7-197E-F1D1-0D61-685505AF4A1E}"/>
              </a:ext>
            </a:extLst>
          </p:cNvPr>
          <p:cNvSpPr/>
          <p:nvPr/>
        </p:nvSpPr>
        <p:spPr>
          <a:xfrm>
            <a:off x="8170762" y="1500063"/>
            <a:ext cx="3213895" cy="3213896"/>
          </a:xfrm>
          <a:prstGeom prst="ellipse">
            <a:avLst/>
          </a:prstGeom>
          <a:solidFill>
            <a:prstClr val="white"/>
          </a:solidFill>
        </p:spPr>
        <p:txBody>
          <a:bodyPr/>
          <a:lstStyle/>
          <a:p>
            <a:endParaRPr lang="en-US"/>
          </a:p>
        </p:txBody>
      </p:sp>
      <p:sp>
        <p:nvSpPr>
          <p:cNvPr id="20" name="Freeform: Shape 1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5" name="Graphic 4" descr="Storytelling with solid fill">
            <a:extLst>
              <a:ext uri="{FF2B5EF4-FFF2-40B4-BE49-F238E27FC236}">
                <a16:creationId xmlns:a16="http://schemas.microsoft.com/office/drawing/2014/main" id="{16318CCB-6F1F-9D38-3A2B-0D098A7606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3989" y="2093007"/>
            <a:ext cx="1567439" cy="1567439"/>
          </a:xfrm>
          <a:prstGeom prst="rect">
            <a:avLst/>
          </a:prstGeom>
        </p:spPr>
      </p:pic>
      <p:sp>
        <p:nvSpPr>
          <p:cNvPr id="2" name="Slide Number Placeholder 1">
            <a:extLst>
              <a:ext uri="{FF2B5EF4-FFF2-40B4-BE49-F238E27FC236}">
                <a16:creationId xmlns:a16="http://schemas.microsoft.com/office/drawing/2014/main" id="{A8A86DFB-9473-D9AF-52EB-E06D930DB9D8}"/>
              </a:ext>
            </a:extLst>
          </p:cNvPr>
          <p:cNvSpPr>
            <a:spLocks noGrp="1"/>
          </p:cNvSpPr>
          <p:nvPr>
            <p:ph type="sldNum" sz="quarter" idx="12"/>
          </p:nvPr>
        </p:nvSpPr>
        <p:spPr>
          <a:xfrm>
            <a:off x="452547" y="6263334"/>
            <a:ext cx="457200" cy="365125"/>
          </a:xfrm>
        </p:spPr>
        <p:txBody>
          <a:bodyPr/>
          <a:lstStyle/>
          <a:p>
            <a:fld id="{8296E1BC-5FA2-4FC6-9EE3-8F57BD87ED02}" type="slidenum">
              <a:rPr lang="en-US" smtClean="0"/>
              <a:t>9</a:t>
            </a:fld>
            <a:endParaRPr lang="en-US" dirty="0"/>
          </a:p>
        </p:txBody>
      </p:sp>
    </p:spTree>
    <p:extLst>
      <p:ext uri="{BB962C8B-B14F-4D97-AF65-F5344CB8AC3E}">
        <p14:creationId xmlns:p14="http://schemas.microsoft.com/office/powerpoint/2010/main" val="1559365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1152</Words>
  <Application>Microsoft Office PowerPoint</Application>
  <PresentationFormat>Widescreen</PresentationFormat>
  <Paragraphs>109</Paragraphs>
  <Slides>23</Slides>
  <Notes>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Calibri Light</vt:lpstr>
      <vt:lpstr>Times New Roman</vt:lpstr>
      <vt:lpstr>Wingdings</vt:lpstr>
      <vt:lpstr>Office Theme</vt:lpstr>
      <vt:lpstr>Custom Design</vt:lpstr>
      <vt:lpstr>CO2 Emissions and Sources: A Comparative Study in Bangladesh</vt:lpstr>
      <vt:lpstr>Supervised by:  Md. Akther Husain  Assistant Professor  Department of Economics  </vt:lpstr>
      <vt:lpstr>Introduction</vt:lpstr>
      <vt:lpstr>IPCC and CO2 Emissions:</vt:lpstr>
      <vt:lpstr>Effects of Climate Change:</vt:lpstr>
      <vt:lpstr>CO2 Emissions in Bangladesh:</vt:lpstr>
      <vt:lpstr>Objective:</vt:lpstr>
      <vt:lpstr>Literature Review</vt:lpstr>
      <vt:lpstr>Literature Review (Cont.) </vt:lpstr>
      <vt:lpstr>Data and Methodology:</vt:lpstr>
      <vt:lpstr>Data and Methodology (Cont.)</vt:lpstr>
      <vt:lpstr>Findings:</vt:lpstr>
      <vt:lpstr>Findings:</vt:lpstr>
      <vt:lpstr>PowerPoint Presentation</vt:lpstr>
      <vt:lpstr>PowerPoint Presentation</vt:lpstr>
      <vt:lpstr>PowerPoint Presentation</vt:lpstr>
      <vt:lpstr>PowerPoint Presentation</vt:lpstr>
      <vt:lpstr>PowerPoint Presentation</vt:lpstr>
      <vt:lpstr>PowerPoint Presentation</vt:lpstr>
      <vt:lpstr>Conclusion:</vt:lpstr>
      <vt:lpstr>Recommendation:</vt:lpstr>
      <vt:lpstr>Limitation: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Muammer Galib Mahdi</dc:creator>
  <cp:lastModifiedBy>Muammer Galib Mahdi</cp:lastModifiedBy>
  <cp:revision>16</cp:revision>
  <dcterms:created xsi:type="dcterms:W3CDTF">2023-03-19T15:48:58Z</dcterms:created>
  <dcterms:modified xsi:type="dcterms:W3CDTF">2024-06-08T14:01:01Z</dcterms:modified>
</cp:coreProperties>
</file>